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sldIdLst>
    <p:sldId id="256" r:id="rId2"/>
    <p:sldId id="257" r:id="rId3"/>
    <p:sldId id="258" r:id="rId4"/>
    <p:sldId id="259" r:id="rId5"/>
    <p:sldId id="260" r:id="rId6"/>
    <p:sldId id="336" r:id="rId7"/>
    <p:sldId id="335" r:id="rId8"/>
    <p:sldId id="337" r:id="rId9"/>
    <p:sldId id="265" r:id="rId10"/>
    <p:sldId id="266" r:id="rId11"/>
    <p:sldId id="267" r:id="rId12"/>
    <p:sldId id="268" r:id="rId13"/>
    <p:sldId id="270" r:id="rId14"/>
    <p:sldId id="338" r:id="rId15"/>
    <p:sldId id="272" r:id="rId16"/>
    <p:sldId id="271" r:id="rId17"/>
    <p:sldId id="274" r:id="rId18"/>
    <p:sldId id="273" r:id="rId19"/>
    <p:sldId id="275" r:id="rId20"/>
    <p:sldId id="276" r:id="rId21"/>
    <p:sldId id="278" r:id="rId22"/>
    <p:sldId id="279" r:id="rId23"/>
    <p:sldId id="280" r:id="rId24"/>
    <p:sldId id="277" r:id="rId25"/>
    <p:sldId id="281" r:id="rId26"/>
    <p:sldId id="282" r:id="rId27"/>
    <p:sldId id="283" r:id="rId28"/>
    <p:sldId id="327" r:id="rId29"/>
    <p:sldId id="320" r:id="rId30"/>
    <p:sldId id="319" r:id="rId31"/>
    <p:sldId id="328" r:id="rId32"/>
    <p:sldId id="329" r:id="rId33"/>
    <p:sldId id="330" r:id="rId34"/>
    <p:sldId id="331" r:id="rId35"/>
    <p:sldId id="332" r:id="rId36"/>
    <p:sldId id="333" r:id="rId3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B4D9B381-2F32-4717-A9FC-11FA15F57A9A}">
          <p14:sldIdLst>
            <p14:sldId id="256"/>
            <p14:sldId id="257"/>
            <p14:sldId id="258"/>
            <p14:sldId id="259"/>
            <p14:sldId id="260"/>
            <p14:sldId id="336"/>
            <p14:sldId id="335"/>
            <p14:sldId id="337"/>
            <p14:sldId id="265"/>
            <p14:sldId id="266"/>
            <p14:sldId id="267"/>
            <p14:sldId id="268"/>
            <p14:sldId id="270"/>
            <p14:sldId id="338"/>
            <p14:sldId id="272"/>
            <p14:sldId id="271"/>
            <p14:sldId id="274"/>
            <p14:sldId id="273"/>
            <p14:sldId id="275"/>
            <p14:sldId id="276"/>
            <p14:sldId id="278"/>
            <p14:sldId id="279"/>
            <p14:sldId id="280"/>
            <p14:sldId id="277"/>
            <p14:sldId id="281"/>
            <p14:sldId id="282"/>
            <p14:sldId id="283"/>
            <p14:sldId id="327"/>
            <p14:sldId id="320"/>
            <p14:sldId id="319"/>
            <p14:sldId id="328"/>
            <p14:sldId id="329"/>
            <p14:sldId id="330"/>
            <p14:sldId id="331"/>
            <p14:sldId id="332"/>
            <p14:sldId id="333"/>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66" d="100"/>
          <a:sy n="66" d="100"/>
        </p:scale>
        <p:origin x="644" y="40"/>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02T20:24:58.985"/>
    </inkml:context>
    <inkml:brush xml:id="br0">
      <inkml:brushProperty name="width" value="0.1" units="cm"/>
      <inkml:brushProperty name="height" value="0.1" units="cm"/>
      <inkml:brushProperty name="color" value="#F6630D"/>
    </inkml:brush>
  </inkml:definitions>
  <inkml:trace contextRef="#ctx0" brushRef="#br0">1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02T20:24:59.844"/>
    </inkml:context>
    <inkml:brush xml:id="br0">
      <inkml:brushProperty name="width" value="0.1" units="cm"/>
      <inkml:brushProperty name="height" value="0.1" units="cm"/>
      <inkml:brushProperty name="color" value="#F6630D"/>
    </inkml:brush>
  </inkml:definitions>
  <inkml:trace contextRef="#ctx0" brushRef="#br0">0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02T20:25:00.216"/>
    </inkml:context>
    <inkml:brush xml:id="br0">
      <inkml:brushProperty name="width" value="0.1" units="cm"/>
      <inkml:brushProperty name="height" value="0.1" units="cm"/>
      <inkml:brushProperty name="color" value="#F6630D"/>
    </inkml:brush>
  </inkml:definitions>
  <inkml:trace contextRef="#ctx0" brushRef="#br0">0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02T20:25:00.690"/>
    </inkml:context>
    <inkml:brush xml:id="br0">
      <inkml:brushProperty name="width" value="0.1" units="cm"/>
      <inkml:brushProperty name="height" value="0.1" units="cm"/>
      <inkml:brushProperty name="color" value="#F6630D"/>
    </inkml:brush>
  </inkml:definitions>
  <inkml:trace contextRef="#ctx0" brushRef="#br0">0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230586F5-290D-0AB0-966E-6476CC57ABC8}"/>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5539" name="Rectangle 3">
            <a:extLst>
              <a:ext uri="{FF2B5EF4-FFF2-40B4-BE49-F238E27FC236}">
                <a16:creationId xmlns:a16="http://schemas.microsoft.com/office/drawing/2014/main" id="{3D77B6FF-5BBB-ED74-C2FF-78201798830E}"/>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35D60BFA-415D-0224-B48F-8A148CF85180}"/>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41" name="Rectangle 5">
            <a:extLst>
              <a:ext uri="{FF2B5EF4-FFF2-40B4-BE49-F238E27FC236}">
                <a16:creationId xmlns:a16="http://schemas.microsoft.com/office/drawing/2014/main" id="{E111ABA9-59A2-2414-D553-9BD42C17FC4C}"/>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5542" name="Rectangle 6">
            <a:extLst>
              <a:ext uri="{FF2B5EF4-FFF2-40B4-BE49-F238E27FC236}">
                <a16:creationId xmlns:a16="http://schemas.microsoft.com/office/drawing/2014/main" id="{755F749E-FF5A-E46E-FC74-3CC4F7106723}"/>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5543" name="Rectangle 7">
            <a:extLst>
              <a:ext uri="{FF2B5EF4-FFF2-40B4-BE49-F238E27FC236}">
                <a16:creationId xmlns:a16="http://schemas.microsoft.com/office/drawing/2014/main" id="{D9F8D62A-131B-2BC2-2625-62BAC2E11D5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F0BB055-450E-40C7-9C90-7CC8687EB3B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D1E4B73-C517-F060-3BE2-1013D6F8BFC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558961-DDF8-4527-A6C5-E890B9C4B4CD}"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54B7DC74-0854-972F-4F9E-217F9E8FEBC8}"/>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026A05F9-F206-AA2A-F0A5-883D80BC30D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A829B29C-E910-CDDF-0AB1-FDB93B2DE44B}"/>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87672B8D-D14D-78C2-1684-052D45DEF6A8}"/>
              </a:ext>
            </a:extLst>
          </p:cNvPr>
          <p:cNvSpPr>
            <a:spLocks noChangeShapeType="1"/>
          </p:cNvSpPr>
          <p:nvPr/>
        </p:nvSpPr>
        <p:spPr bwMode="auto">
          <a:xfrm>
            <a:off x="2641601" y="3962400"/>
            <a:ext cx="8682567"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5123"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BB460EC6-470A-9DB6-0176-A4A219ED49BE}"/>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12F1BF6-EA22-22CA-C7C1-4696580667F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76130AD-12E8-6347-3613-E8B808585623}"/>
              </a:ext>
            </a:extLst>
          </p:cNvPr>
          <p:cNvSpPr>
            <a:spLocks noGrp="1" noChangeArrowheads="1"/>
          </p:cNvSpPr>
          <p:nvPr>
            <p:ph type="sldNum" sz="quarter" idx="12"/>
          </p:nvPr>
        </p:nvSpPr>
        <p:spPr/>
        <p:txBody>
          <a:bodyPr/>
          <a:lstStyle>
            <a:lvl1pPr>
              <a:defRPr smtClean="0"/>
            </a:lvl1pPr>
          </a:lstStyle>
          <a:p>
            <a:pPr>
              <a:defRPr/>
            </a:pPr>
            <a:fld id="{A6651999-2CBF-420A-8D55-057C93C20C31}" type="slidenum">
              <a:rPr lang="en-US" altLang="en-US"/>
              <a:pPr>
                <a:defRPr/>
              </a:pPr>
              <a:t>‹#›</a:t>
            </a:fld>
            <a:endParaRPr lang="en-US" altLang="en-US"/>
          </a:p>
        </p:txBody>
      </p:sp>
    </p:spTree>
    <p:extLst>
      <p:ext uri="{BB962C8B-B14F-4D97-AF65-F5344CB8AC3E}">
        <p14:creationId xmlns:p14="http://schemas.microsoft.com/office/powerpoint/2010/main" val="2625534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5636D9-8246-653F-E857-0C21138985D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78795F7-CE39-1331-787F-8FEBF38C2F1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A56B58E-D193-9D35-6CC9-113BC3F58807}"/>
              </a:ext>
            </a:extLst>
          </p:cNvPr>
          <p:cNvSpPr>
            <a:spLocks noGrp="1" noChangeArrowheads="1"/>
          </p:cNvSpPr>
          <p:nvPr>
            <p:ph type="sldNum" sz="quarter" idx="12"/>
          </p:nvPr>
        </p:nvSpPr>
        <p:spPr>
          <a:ln/>
        </p:spPr>
        <p:txBody>
          <a:bodyPr/>
          <a:lstStyle>
            <a:lvl1pPr>
              <a:defRPr/>
            </a:lvl1pPr>
          </a:lstStyle>
          <a:p>
            <a:pPr>
              <a:defRPr/>
            </a:pPr>
            <a:fld id="{1E3D18BF-FF0A-47A3-B264-1771E556A529}" type="slidenum">
              <a:rPr lang="en-US" altLang="en-US"/>
              <a:pPr>
                <a:defRPr/>
              </a:pPr>
              <a:t>‹#›</a:t>
            </a:fld>
            <a:endParaRPr lang="en-US" altLang="en-US"/>
          </a:p>
        </p:txBody>
      </p:sp>
    </p:spTree>
    <p:extLst>
      <p:ext uri="{BB962C8B-B14F-4D97-AF65-F5344CB8AC3E}">
        <p14:creationId xmlns:p14="http://schemas.microsoft.com/office/powerpoint/2010/main" val="1387003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5DCB890-ED88-A1B5-917F-DFA4B31350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78C5BFE-44E0-6516-16B1-0408309F35A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6FF0030-05B8-2853-E40E-FFBC9A9CDEF9}"/>
              </a:ext>
            </a:extLst>
          </p:cNvPr>
          <p:cNvSpPr>
            <a:spLocks noGrp="1" noChangeArrowheads="1"/>
          </p:cNvSpPr>
          <p:nvPr>
            <p:ph type="sldNum" sz="quarter" idx="12"/>
          </p:nvPr>
        </p:nvSpPr>
        <p:spPr>
          <a:ln/>
        </p:spPr>
        <p:txBody>
          <a:bodyPr/>
          <a:lstStyle>
            <a:lvl1pPr>
              <a:defRPr/>
            </a:lvl1pPr>
          </a:lstStyle>
          <a:p>
            <a:pPr>
              <a:defRPr/>
            </a:pPr>
            <a:fld id="{748ADC22-5324-48F3-AFE0-EE070A731F0D}" type="slidenum">
              <a:rPr lang="en-US" altLang="en-US"/>
              <a:pPr>
                <a:defRPr/>
              </a:pPr>
              <a:t>‹#›</a:t>
            </a:fld>
            <a:endParaRPr lang="en-US" altLang="en-US"/>
          </a:p>
        </p:txBody>
      </p:sp>
    </p:spTree>
    <p:extLst>
      <p:ext uri="{BB962C8B-B14F-4D97-AF65-F5344CB8AC3E}">
        <p14:creationId xmlns:p14="http://schemas.microsoft.com/office/powerpoint/2010/main" val="74044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114799"/>
          </a:xfrm>
        </p:spPr>
        <p:txBody>
          <a:bodyPr/>
          <a:lstStyle>
            <a:lvl1pPr marL="342900" indent="-342900">
              <a:buFont typeface="Wingdings" panose="05000000000000000000" pitchFamily="2" charset="2"/>
              <a:buChar char="§"/>
              <a:defRPr/>
            </a:lvl1pPr>
            <a:lvl2pPr>
              <a:buSzPct val="50000"/>
              <a:defRPr/>
            </a:lvl2pPr>
            <a:lvl3pPr>
              <a:buSzPct val="50000"/>
              <a:defRPr/>
            </a:lvl3pPr>
            <a:lvl4pPr>
              <a:buSzPct val="50000"/>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4682F96D-29E9-3E37-2CA5-9EFD89E2C324}"/>
              </a:ext>
            </a:extLst>
          </p:cNvPr>
          <p:cNvSpPr/>
          <p:nvPr userDrawn="1"/>
        </p:nvSpPr>
        <p:spPr>
          <a:xfrm>
            <a:off x="533400" y="6019800"/>
            <a:ext cx="11201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481303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B870A90-3D45-BCD0-7C17-55E9C9872BD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BBAEC5B-8016-0022-24E3-B337E7855B7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10CD265-A368-F191-14E0-75948103FD4F}"/>
              </a:ext>
            </a:extLst>
          </p:cNvPr>
          <p:cNvSpPr>
            <a:spLocks noGrp="1" noChangeArrowheads="1"/>
          </p:cNvSpPr>
          <p:nvPr>
            <p:ph type="sldNum" sz="quarter" idx="12"/>
          </p:nvPr>
        </p:nvSpPr>
        <p:spPr>
          <a:ln/>
        </p:spPr>
        <p:txBody>
          <a:bodyPr/>
          <a:lstStyle>
            <a:lvl1pPr>
              <a:defRPr/>
            </a:lvl1pPr>
          </a:lstStyle>
          <a:p>
            <a:pPr>
              <a:defRPr/>
            </a:pPr>
            <a:fld id="{B02124DA-2AAC-4B33-9C5D-06FB41ABC1FF}" type="slidenum">
              <a:rPr lang="en-US" altLang="en-US"/>
              <a:pPr>
                <a:defRPr/>
              </a:pPr>
              <a:t>‹#›</a:t>
            </a:fld>
            <a:endParaRPr lang="en-US" altLang="en-US"/>
          </a:p>
        </p:txBody>
      </p:sp>
    </p:spTree>
    <p:extLst>
      <p:ext uri="{BB962C8B-B14F-4D97-AF65-F5344CB8AC3E}">
        <p14:creationId xmlns:p14="http://schemas.microsoft.com/office/powerpoint/2010/main" val="426460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F99519E-6B3D-9AEE-0B9C-2E90111B2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9FF1147-0BF0-E256-AB2A-F3446386A1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475D43C-25B9-3D61-E3CA-E0BFB93C2461}"/>
              </a:ext>
            </a:extLst>
          </p:cNvPr>
          <p:cNvSpPr>
            <a:spLocks noGrp="1" noChangeArrowheads="1"/>
          </p:cNvSpPr>
          <p:nvPr>
            <p:ph type="sldNum" sz="quarter" idx="12"/>
          </p:nvPr>
        </p:nvSpPr>
        <p:spPr>
          <a:ln/>
        </p:spPr>
        <p:txBody>
          <a:bodyPr/>
          <a:lstStyle>
            <a:lvl1pPr>
              <a:defRPr/>
            </a:lvl1pPr>
          </a:lstStyle>
          <a:p>
            <a:pPr>
              <a:defRPr/>
            </a:pPr>
            <a:fld id="{B3463B3A-3EAA-4238-BB1B-A59F623A427D}" type="slidenum">
              <a:rPr lang="en-US" altLang="en-US"/>
              <a:pPr>
                <a:defRPr/>
              </a:pPr>
              <a:t>‹#›</a:t>
            </a:fld>
            <a:endParaRPr lang="en-US" altLang="en-US"/>
          </a:p>
        </p:txBody>
      </p:sp>
    </p:spTree>
    <p:extLst>
      <p:ext uri="{BB962C8B-B14F-4D97-AF65-F5344CB8AC3E}">
        <p14:creationId xmlns:p14="http://schemas.microsoft.com/office/powerpoint/2010/main" val="27469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265108E-EB6B-EBDF-CF64-C4641666226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101E541C-82A3-7E64-06F0-B30AC90ED3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2EAC8C7-1E04-A0C6-732A-FCF069EDFDAF}"/>
              </a:ext>
            </a:extLst>
          </p:cNvPr>
          <p:cNvSpPr>
            <a:spLocks noGrp="1" noChangeArrowheads="1"/>
          </p:cNvSpPr>
          <p:nvPr>
            <p:ph type="sldNum" sz="quarter" idx="12"/>
          </p:nvPr>
        </p:nvSpPr>
        <p:spPr>
          <a:ln/>
        </p:spPr>
        <p:txBody>
          <a:bodyPr/>
          <a:lstStyle>
            <a:lvl1pPr>
              <a:defRPr/>
            </a:lvl1pPr>
          </a:lstStyle>
          <a:p>
            <a:pPr>
              <a:defRPr/>
            </a:pPr>
            <a:fld id="{9B4E95CC-5BED-4BA3-A933-46D17D7E6AC9}" type="slidenum">
              <a:rPr lang="en-US" altLang="en-US"/>
              <a:pPr>
                <a:defRPr/>
              </a:pPr>
              <a:t>‹#›</a:t>
            </a:fld>
            <a:endParaRPr lang="en-US" altLang="en-US"/>
          </a:p>
        </p:txBody>
      </p:sp>
    </p:spTree>
    <p:extLst>
      <p:ext uri="{BB962C8B-B14F-4D97-AF65-F5344CB8AC3E}">
        <p14:creationId xmlns:p14="http://schemas.microsoft.com/office/powerpoint/2010/main" val="3691708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AD2BA6C-9900-0093-F0A6-B52ED36AE6A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58348C7F-2659-CB9C-A326-814E4CBBB6E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94242AB-5849-55E4-B37F-DFCF8ED75F7B}"/>
              </a:ext>
            </a:extLst>
          </p:cNvPr>
          <p:cNvSpPr>
            <a:spLocks noGrp="1" noChangeArrowheads="1"/>
          </p:cNvSpPr>
          <p:nvPr>
            <p:ph type="sldNum" sz="quarter" idx="12"/>
          </p:nvPr>
        </p:nvSpPr>
        <p:spPr>
          <a:ln/>
        </p:spPr>
        <p:txBody>
          <a:bodyPr/>
          <a:lstStyle>
            <a:lvl1pPr>
              <a:defRPr/>
            </a:lvl1pPr>
          </a:lstStyle>
          <a:p>
            <a:pPr>
              <a:defRPr/>
            </a:pPr>
            <a:fld id="{65304595-FFCD-4D2B-9001-1F49DF178E4C}" type="slidenum">
              <a:rPr lang="en-US" altLang="en-US"/>
              <a:pPr>
                <a:defRPr/>
              </a:pPr>
              <a:t>‹#›</a:t>
            </a:fld>
            <a:endParaRPr lang="en-US" altLang="en-US"/>
          </a:p>
        </p:txBody>
      </p:sp>
    </p:spTree>
    <p:extLst>
      <p:ext uri="{BB962C8B-B14F-4D97-AF65-F5344CB8AC3E}">
        <p14:creationId xmlns:p14="http://schemas.microsoft.com/office/powerpoint/2010/main" val="319975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0A672B5-BB5E-5993-3F9E-2807A42F5FF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EB6C0C66-3FB5-F327-2F4C-1BCCB76DF01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AA374D85-147E-3B82-751D-30DB92A25B5C}"/>
              </a:ext>
            </a:extLst>
          </p:cNvPr>
          <p:cNvSpPr>
            <a:spLocks noGrp="1" noChangeArrowheads="1"/>
          </p:cNvSpPr>
          <p:nvPr>
            <p:ph type="sldNum" sz="quarter" idx="12"/>
          </p:nvPr>
        </p:nvSpPr>
        <p:spPr>
          <a:ln/>
        </p:spPr>
        <p:txBody>
          <a:bodyPr/>
          <a:lstStyle>
            <a:lvl1pPr>
              <a:defRPr/>
            </a:lvl1pPr>
          </a:lstStyle>
          <a:p>
            <a:pPr>
              <a:defRPr/>
            </a:pPr>
            <a:fld id="{5E5019EA-618F-4133-977A-5397161007FA}" type="slidenum">
              <a:rPr lang="en-US" altLang="en-US"/>
              <a:pPr>
                <a:defRPr/>
              </a:pPr>
              <a:t>‹#›</a:t>
            </a:fld>
            <a:endParaRPr lang="en-US" altLang="en-US"/>
          </a:p>
        </p:txBody>
      </p:sp>
    </p:spTree>
    <p:extLst>
      <p:ext uri="{BB962C8B-B14F-4D97-AF65-F5344CB8AC3E}">
        <p14:creationId xmlns:p14="http://schemas.microsoft.com/office/powerpoint/2010/main" val="81111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552B1DF-7790-85BE-7A4C-264E211501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1EF634D-6F7E-F997-FB6B-A3F6F491E6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6D7C111-E15C-A138-55BF-0EC37AE266DA}"/>
              </a:ext>
            </a:extLst>
          </p:cNvPr>
          <p:cNvSpPr>
            <a:spLocks noGrp="1" noChangeArrowheads="1"/>
          </p:cNvSpPr>
          <p:nvPr>
            <p:ph type="sldNum" sz="quarter" idx="12"/>
          </p:nvPr>
        </p:nvSpPr>
        <p:spPr>
          <a:ln/>
        </p:spPr>
        <p:txBody>
          <a:bodyPr/>
          <a:lstStyle>
            <a:lvl1pPr>
              <a:defRPr/>
            </a:lvl1pPr>
          </a:lstStyle>
          <a:p>
            <a:pPr>
              <a:defRPr/>
            </a:pPr>
            <a:fld id="{3C0A5AD3-035D-4380-8B71-10986ACBBE98}" type="slidenum">
              <a:rPr lang="en-US" altLang="en-US"/>
              <a:pPr>
                <a:defRPr/>
              </a:pPr>
              <a:t>‹#›</a:t>
            </a:fld>
            <a:endParaRPr lang="en-US" altLang="en-US"/>
          </a:p>
        </p:txBody>
      </p:sp>
    </p:spTree>
    <p:extLst>
      <p:ext uri="{BB962C8B-B14F-4D97-AF65-F5344CB8AC3E}">
        <p14:creationId xmlns:p14="http://schemas.microsoft.com/office/powerpoint/2010/main" val="77254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A0D935A-644B-EEBE-2636-7A7091A6D7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BEAB27-D4B3-79ED-4C1D-3B43AA9B4D7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2FCB9BC-F936-9EB3-A993-64436D148B2F}"/>
              </a:ext>
            </a:extLst>
          </p:cNvPr>
          <p:cNvSpPr>
            <a:spLocks noGrp="1" noChangeArrowheads="1"/>
          </p:cNvSpPr>
          <p:nvPr>
            <p:ph type="sldNum" sz="quarter" idx="12"/>
          </p:nvPr>
        </p:nvSpPr>
        <p:spPr>
          <a:ln/>
        </p:spPr>
        <p:txBody>
          <a:bodyPr/>
          <a:lstStyle>
            <a:lvl1pPr>
              <a:defRPr/>
            </a:lvl1pPr>
          </a:lstStyle>
          <a:p>
            <a:pPr>
              <a:defRPr/>
            </a:pPr>
            <a:fld id="{B4D29ED5-5BC2-4585-A59E-21FB558AA7E2}" type="slidenum">
              <a:rPr lang="en-US" altLang="en-US"/>
              <a:pPr>
                <a:defRPr/>
              </a:pPr>
              <a:t>‹#›</a:t>
            </a:fld>
            <a:endParaRPr lang="en-US" altLang="en-US"/>
          </a:p>
        </p:txBody>
      </p:sp>
    </p:spTree>
    <p:extLst>
      <p:ext uri="{BB962C8B-B14F-4D97-AF65-F5344CB8AC3E}">
        <p14:creationId xmlns:p14="http://schemas.microsoft.com/office/powerpoint/2010/main" val="1823820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784AFCF-5494-8385-DA96-7A80E17A28DB}"/>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4D23DCD-E19E-8DA6-9ACA-5B1D42F63227}"/>
              </a:ext>
            </a:extLst>
          </p:cNvPr>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1DC6A34F-495F-2735-79D9-6501334769C1}"/>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101" name="Rectangle 5">
            <a:extLst>
              <a:ext uri="{FF2B5EF4-FFF2-40B4-BE49-F238E27FC236}">
                <a16:creationId xmlns:a16="http://schemas.microsoft.com/office/drawing/2014/main" id="{526A96E9-2BC3-2EA3-9FE8-22F7E92573B5}"/>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102" name="Rectangle 6">
            <a:extLst>
              <a:ext uri="{FF2B5EF4-FFF2-40B4-BE49-F238E27FC236}">
                <a16:creationId xmlns:a16="http://schemas.microsoft.com/office/drawing/2014/main" id="{1A01A749-AB09-78AE-64B1-2F32BF114814}"/>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Garamond" panose="02020404030301010803" pitchFamily="18" charset="0"/>
              </a:defRPr>
            </a:lvl1pPr>
          </a:lstStyle>
          <a:p>
            <a:pPr>
              <a:defRPr/>
            </a:pPr>
            <a:fld id="{E90854CA-DA47-446B-A330-7454B7F72769}" type="slidenum">
              <a:rPr lang="en-US" altLang="en-US"/>
              <a:pPr>
                <a:defRPr/>
              </a:pPr>
              <a:t>‹#›</a:t>
            </a:fld>
            <a:endParaRPr lang="en-US" altLang="en-US"/>
          </a:p>
        </p:txBody>
      </p:sp>
      <p:sp>
        <p:nvSpPr>
          <p:cNvPr id="1031" name="Freeform 7">
            <a:extLst>
              <a:ext uri="{FF2B5EF4-FFF2-40B4-BE49-F238E27FC236}">
                <a16:creationId xmlns:a16="http://schemas.microsoft.com/office/drawing/2014/main" id="{D70E7E9C-0142-B508-C212-890692629EC6}"/>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a:extLst>
              <a:ext uri="{FF2B5EF4-FFF2-40B4-BE49-F238E27FC236}">
                <a16:creationId xmlns:a16="http://schemas.microsoft.com/office/drawing/2014/main" id="{86229DEE-407F-C93D-B76E-8A86F08F2AC9}"/>
              </a:ext>
            </a:extLst>
          </p:cNvPr>
          <p:cNvSpPr>
            <a:spLocks noChangeShapeType="1"/>
          </p:cNvSpPr>
          <p:nvPr/>
        </p:nvSpPr>
        <p:spPr bwMode="auto">
          <a:xfrm>
            <a:off x="609600" y="6172200"/>
            <a:ext cx="109728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customXml" Target="../ink/ink3.xml"/><Relationship Id="rId4" Type="http://schemas.openxmlformats.org/officeDocument/2006/relationships/customXml" Target="../ink/ink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8D89C4-B681-03AA-7E13-B2556BC5AF77}"/>
              </a:ext>
            </a:extLst>
          </p:cNvPr>
          <p:cNvSpPr>
            <a:spLocks noGrp="1" noChangeArrowheads="1"/>
          </p:cNvSpPr>
          <p:nvPr>
            <p:ph type="ctrTitle"/>
          </p:nvPr>
        </p:nvSpPr>
        <p:spPr>
          <a:xfrm>
            <a:off x="1143000" y="1524000"/>
            <a:ext cx="8915401" cy="1752600"/>
          </a:xfrm>
        </p:spPr>
        <p:txBody>
          <a:bodyPr/>
          <a:lstStyle/>
          <a:p>
            <a:pPr eaLnBrk="1" hangingPunct="1"/>
            <a:r>
              <a:rPr lang="en-US" altLang="en-US" dirty="0"/>
              <a:t>4</a:t>
            </a:r>
            <a:r>
              <a:rPr lang="en-US" altLang="en-US" baseline="30000" dirty="0"/>
              <a:t>th</a:t>
            </a:r>
            <a:r>
              <a:rPr lang="en-US" altLang="en-US" dirty="0"/>
              <a:t> Am.: Passwords, Electronic Search and Overbroad Warrants; Information Retrieval</a:t>
            </a:r>
          </a:p>
        </p:txBody>
      </p:sp>
      <p:sp>
        <p:nvSpPr>
          <p:cNvPr id="4099" name="Rectangle 3">
            <a:extLst>
              <a:ext uri="{FF2B5EF4-FFF2-40B4-BE49-F238E27FC236}">
                <a16:creationId xmlns:a16="http://schemas.microsoft.com/office/drawing/2014/main" id="{5F8391F4-6F4B-DA67-D540-49A86024E62E}"/>
              </a:ext>
            </a:extLst>
          </p:cNvPr>
          <p:cNvSpPr>
            <a:spLocks noGrp="1" noChangeArrowheads="1"/>
          </p:cNvSpPr>
          <p:nvPr>
            <p:ph type="subTitle" idx="1"/>
          </p:nvPr>
        </p:nvSpPr>
        <p:spPr/>
        <p:txBody>
          <a:bodyPr/>
          <a:lstStyle/>
          <a:p>
            <a:pPr eaLnBrk="1" hangingPunct="1"/>
            <a:endParaRPr lang="en-US" altLang="en-US" dirty="0"/>
          </a:p>
          <a:p>
            <a:pPr eaLnBrk="1" hangingPunct="1"/>
            <a:r>
              <a:rPr lang="en-US" altLang="en-US" dirty="0"/>
              <a:t>Richard Warner</a:t>
            </a:r>
          </a:p>
          <a:p>
            <a:pPr eaLnBrk="1" hangingPunct="1"/>
            <a:r>
              <a:rPr lang="en-US" altLang="en-US"/>
              <a:t>Robert Sloan</a:t>
            </a:r>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FF4C8-0C8B-709B-4ED6-2797680A79D1}"/>
              </a:ext>
            </a:extLst>
          </p:cNvPr>
          <p:cNvSpPr>
            <a:spLocks noGrp="1"/>
          </p:cNvSpPr>
          <p:nvPr>
            <p:ph type="title"/>
          </p:nvPr>
        </p:nvSpPr>
        <p:spPr/>
        <p:txBody>
          <a:bodyPr/>
          <a:lstStyle/>
          <a:p>
            <a:r>
              <a:rPr lang="en-US" dirty="0"/>
              <a:t>Facts of </a:t>
            </a:r>
            <a:r>
              <a:rPr lang="en-US" sz="4400" i="1" dirty="0"/>
              <a:t>Apple iPhone</a:t>
            </a:r>
            <a:r>
              <a:rPr lang="en-US" dirty="0"/>
              <a:t> </a:t>
            </a:r>
          </a:p>
        </p:txBody>
      </p:sp>
      <p:sp>
        <p:nvSpPr>
          <p:cNvPr id="3" name="Content Placeholder 2">
            <a:extLst>
              <a:ext uri="{FF2B5EF4-FFF2-40B4-BE49-F238E27FC236}">
                <a16:creationId xmlns:a16="http://schemas.microsoft.com/office/drawing/2014/main" id="{5CB85C55-677A-AEA0-80BC-E3818BBC0BBA}"/>
              </a:ext>
            </a:extLst>
          </p:cNvPr>
          <p:cNvSpPr>
            <a:spLocks noGrp="1"/>
          </p:cNvSpPr>
          <p:nvPr>
            <p:ph idx="1"/>
          </p:nvPr>
        </p:nvSpPr>
        <p:spPr/>
        <p:txBody>
          <a:bodyPr/>
          <a:lstStyle/>
          <a:p>
            <a:r>
              <a:rPr lang="en-US" dirty="0"/>
              <a:t>The government applied for a warrant to search an iPhone.</a:t>
            </a:r>
          </a:p>
          <a:p>
            <a:r>
              <a:rPr lang="en-US" dirty="0"/>
              <a:t>There were two parts to the application:</a:t>
            </a:r>
          </a:p>
          <a:p>
            <a:pPr lvl="1"/>
            <a:r>
              <a:rPr lang="en-US" dirty="0"/>
              <a:t>(1) A detailed identification of the things the government wants to look for. </a:t>
            </a:r>
          </a:p>
          <a:p>
            <a:pPr lvl="1"/>
            <a:r>
              <a:rPr lang="en-US" dirty="0"/>
              <a:t>(2) A specification of the methodologies designed to limit the possibility that data outside the scope of the warrant will be searched.</a:t>
            </a:r>
          </a:p>
          <a:p>
            <a:r>
              <a:rPr lang="en-US" dirty="0"/>
              <a:t>The court finds (1) sufficient but not (2).</a:t>
            </a:r>
          </a:p>
        </p:txBody>
      </p:sp>
    </p:spTree>
    <p:extLst>
      <p:ext uri="{BB962C8B-B14F-4D97-AF65-F5344CB8AC3E}">
        <p14:creationId xmlns:p14="http://schemas.microsoft.com/office/powerpoint/2010/main" val="3161114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CD0B-5BC9-28E5-FE2C-2874F2E9C54B}"/>
              </a:ext>
            </a:extLst>
          </p:cNvPr>
          <p:cNvSpPr>
            <a:spLocks noGrp="1"/>
          </p:cNvSpPr>
          <p:nvPr>
            <p:ph type="title"/>
          </p:nvPr>
        </p:nvSpPr>
        <p:spPr/>
        <p:txBody>
          <a:bodyPr/>
          <a:lstStyle/>
          <a:p>
            <a:r>
              <a:rPr lang="en-US" dirty="0"/>
              <a:t>The Court’s Main Concern</a:t>
            </a:r>
          </a:p>
        </p:txBody>
      </p:sp>
      <p:sp>
        <p:nvSpPr>
          <p:cNvPr id="3" name="Content Placeholder 2">
            <a:extLst>
              <a:ext uri="{FF2B5EF4-FFF2-40B4-BE49-F238E27FC236}">
                <a16:creationId xmlns:a16="http://schemas.microsoft.com/office/drawing/2014/main" id="{2762C955-30B3-669A-025B-A1EA98552AB8}"/>
              </a:ext>
            </a:extLst>
          </p:cNvPr>
          <p:cNvSpPr>
            <a:spLocks noGrp="1"/>
          </p:cNvSpPr>
          <p:nvPr>
            <p:ph idx="1"/>
          </p:nvPr>
        </p:nvSpPr>
        <p:spPr>
          <a:xfrm>
            <a:off x="609600" y="1600201"/>
            <a:ext cx="10972800" cy="4979985"/>
          </a:xfrm>
        </p:spPr>
        <p:txBody>
          <a:bodyPr/>
          <a:lstStyle/>
          <a:p>
            <a:r>
              <a:rPr lang="en-US" dirty="0"/>
              <a:t>The government has not made </a:t>
            </a:r>
            <a:r>
              <a:rPr lang="en-US" i="1" dirty="0"/>
              <a:t>where</a:t>
            </a:r>
            <a:r>
              <a:rPr lang="en-US" dirty="0"/>
              <a:t> [or what] it plans to search enough. </a:t>
            </a:r>
          </a:p>
          <a:p>
            <a:r>
              <a:rPr lang="en-US" dirty="0"/>
              <a:t>The court: “the only feasible way to specify a particular ‘region’ of the computer will be by specifying how to search.”</a:t>
            </a:r>
          </a:p>
          <a:p>
            <a:r>
              <a:rPr lang="en-US" i="1" dirty="0"/>
              <a:t>The problem</a:t>
            </a:r>
            <a:r>
              <a:rPr lang="en-US" dirty="0"/>
              <a:t>: “The government has explained in extremely general terms, it will use some sort of ‘computer-assisted scans’ to determine </a:t>
            </a:r>
            <a:r>
              <a:rPr lang="en-US" b="1" dirty="0"/>
              <a:t>where to look </a:t>
            </a:r>
            <a:r>
              <a:rPr lang="en-US" dirty="0"/>
              <a:t>because those scans will determine which parts will be </a:t>
            </a:r>
            <a:r>
              <a:rPr lang="en-US" b="1" dirty="0"/>
              <a:t>exposed ‘to human inspection</a:t>
            </a:r>
            <a:r>
              <a:rPr lang="en-US" dirty="0"/>
              <a:t> in order to determine whether it is evidence described by the warrant.’”</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5EF4E2F6-4A9F-DAD0-1070-EFDD8327B15A}"/>
                  </a:ext>
                </a:extLst>
              </p14:cNvPr>
              <p14:cNvContentPartPr/>
              <p14:nvPr/>
            </p14:nvContentPartPr>
            <p14:xfrm>
              <a:off x="6963286" y="1664665"/>
              <a:ext cx="360" cy="360"/>
            </p14:xfrm>
          </p:contentPart>
        </mc:Choice>
        <mc:Fallback xmlns="">
          <p:pic>
            <p:nvPicPr>
              <p:cNvPr id="4" name="Ink 3">
                <a:extLst>
                  <a:ext uri="{FF2B5EF4-FFF2-40B4-BE49-F238E27FC236}">
                    <a16:creationId xmlns:a16="http://schemas.microsoft.com/office/drawing/2014/main" id="{5EF4E2F6-4A9F-DAD0-1070-EFDD8327B15A}"/>
                  </a:ext>
                </a:extLst>
              </p:cNvPr>
              <p:cNvPicPr/>
              <p:nvPr/>
            </p:nvPicPr>
            <p:blipFill>
              <a:blip r:embed="rId3"/>
              <a:stretch>
                <a:fillRect/>
              </a:stretch>
            </p:blipFill>
            <p:spPr>
              <a:xfrm>
                <a:off x="6945646" y="1646665"/>
                <a:ext cx="36000" cy="36000"/>
              </a:xfrm>
              <a:prstGeom prst="rect">
                <a:avLst/>
              </a:prstGeom>
            </p:spPr>
          </p:pic>
        </mc:Fallback>
      </mc:AlternateContent>
      <p:grpSp>
        <p:nvGrpSpPr>
          <p:cNvPr id="8" name="Group 7">
            <a:extLst>
              <a:ext uri="{FF2B5EF4-FFF2-40B4-BE49-F238E27FC236}">
                <a16:creationId xmlns:a16="http://schemas.microsoft.com/office/drawing/2014/main" id="{FF0DB4AD-8DD2-0BC5-497E-987981ED3AEB}"/>
              </a:ext>
            </a:extLst>
          </p:cNvPr>
          <p:cNvGrpSpPr/>
          <p:nvPr/>
        </p:nvGrpSpPr>
        <p:grpSpPr>
          <a:xfrm>
            <a:off x="7081006" y="1805065"/>
            <a:ext cx="360" cy="360"/>
            <a:chOff x="7081006" y="1805065"/>
            <a:chExt cx="360" cy="360"/>
          </a:xfrm>
        </p:grpSpPr>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77A916C6-2310-F30E-DD59-7C039CFAF0D6}"/>
                    </a:ext>
                  </a:extLst>
                </p14:cNvPr>
                <p14:cNvContentPartPr/>
                <p14:nvPr/>
              </p14:nvContentPartPr>
              <p14:xfrm>
                <a:off x="7081006" y="1805065"/>
                <a:ext cx="360" cy="360"/>
              </p14:xfrm>
            </p:contentPart>
          </mc:Choice>
          <mc:Fallback xmlns="">
            <p:pic>
              <p:nvPicPr>
                <p:cNvPr id="5" name="Ink 4">
                  <a:extLst>
                    <a:ext uri="{FF2B5EF4-FFF2-40B4-BE49-F238E27FC236}">
                      <a16:creationId xmlns:a16="http://schemas.microsoft.com/office/drawing/2014/main" id="{77A916C6-2310-F30E-DD59-7C039CFAF0D6}"/>
                    </a:ext>
                  </a:extLst>
                </p:cNvPr>
                <p:cNvPicPr/>
                <p:nvPr/>
              </p:nvPicPr>
              <p:blipFill>
                <a:blip r:embed="rId3"/>
                <a:stretch>
                  <a:fillRect/>
                </a:stretch>
              </p:blipFill>
              <p:spPr>
                <a:xfrm>
                  <a:off x="7063006" y="1787425"/>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00529999-7EFB-78C4-B02C-4D7C93E0980B}"/>
                    </a:ext>
                  </a:extLst>
                </p14:cNvPr>
                <p14:cNvContentPartPr/>
                <p14:nvPr/>
              </p14:nvContentPartPr>
              <p14:xfrm>
                <a:off x="7081006" y="1805065"/>
                <a:ext cx="360" cy="360"/>
              </p14:xfrm>
            </p:contentPart>
          </mc:Choice>
          <mc:Fallback xmlns="">
            <p:pic>
              <p:nvPicPr>
                <p:cNvPr id="6" name="Ink 5">
                  <a:extLst>
                    <a:ext uri="{FF2B5EF4-FFF2-40B4-BE49-F238E27FC236}">
                      <a16:creationId xmlns:a16="http://schemas.microsoft.com/office/drawing/2014/main" id="{00529999-7EFB-78C4-B02C-4D7C93E0980B}"/>
                    </a:ext>
                  </a:extLst>
                </p:cNvPr>
                <p:cNvPicPr/>
                <p:nvPr/>
              </p:nvPicPr>
              <p:blipFill>
                <a:blip r:embed="rId3"/>
                <a:stretch>
                  <a:fillRect/>
                </a:stretch>
              </p:blipFill>
              <p:spPr>
                <a:xfrm>
                  <a:off x="7063006" y="1787425"/>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72CCCE57-B1B4-C7AA-CD31-69AD3A1ABDC1}"/>
                    </a:ext>
                  </a:extLst>
                </p14:cNvPr>
                <p14:cNvContentPartPr/>
                <p14:nvPr/>
              </p14:nvContentPartPr>
              <p14:xfrm>
                <a:off x="7081006" y="1805065"/>
                <a:ext cx="360" cy="360"/>
              </p14:xfrm>
            </p:contentPart>
          </mc:Choice>
          <mc:Fallback xmlns="">
            <p:pic>
              <p:nvPicPr>
                <p:cNvPr id="7" name="Ink 6">
                  <a:extLst>
                    <a:ext uri="{FF2B5EF4-FFF2-40B4-BE49-F238E27FC236}">
                      <a16:creationId xmlns:a16="http://schemas.microsoft.com/office/drawing/2014/main" id="{72CCCE57-B1B4-C7AA-CD31-69AD3A1ABDC1}"/>
                    </a:ext>
                  </a:extLst>
                </p:cNvPr>
                <p:cNvPicPr/>
                <p:nvPr/>
              </p:nvPicPr>
              <p:blipFill>
                <a:blip r:embed="rId3"/>
                <a:stretch>
                  <a:fillRect/>
                </a:stretch>
              </p:blipFill>
              <p:spPr>
                <a:xfrm>
                  <a:off x="7063006" y="1787425"/>
                  <a:ext cx="36000" cy="36000"/>
                </a:xfrm>
                <a:prstGeom prst="rect">
                  <a:avLst/>
                </a:prstGeom>
              </p:spPr>
            </p:pic>
          </mc:Fallback>
        </mc:AlternateContent>
      </p:grpSp>
    </p:spTree>
    <p:extLst>
      <p:ext uri="{BB962C8B-B14F-4D97-AF65-F5344CB8AC3E}">
        <p14:creationId xmlns:p14="http://schemas.microsoft.com/office/powerpoint/2010/main" val="1855393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D9372-B2B6-C6FC-73A1-74746A11FE57}"/>
              </a:ext>
            </a:extLst>
          </p:cNvPr>
          <p:cNvSpPr>
            <a:spLocks noGrp="1"/>
          </p:cNvSpPr>
          <p:nvPr>
            <p:ph type="title"/>
          </p:nvPr>
        </p:nvSpPr>
        <p:spPr/>
        <p:txBody>
          <a:bodyPr/>
          <a:lstStyle/>
          <a:p>
            <a:r>
              <a:rPr lang="en-US" dirty="0"/>
              <a:t>The Court Demands More Detail</a:t>
            </a:r>
          </a:p>
        </p:txBody>
      </p:sp>
      <p:sp>
        <p:nvSpPr>
          <p:cNvPr id="3" name="Content Placeholder 2">
            <a:extLst>
              <a:ext uri="{FF2B5EF4-FFF2-40B4-BE49-F238E27FC236}">
                <a16:creationId xmlns:a16="http://schemas.microsoft.com/office/drawing/2014/main" id="{58782C19-FF96-7604-95D6-1FE307CD0D10}"/>
              </a:ext>
            </a:extLst>
          </p:cNvPr>
          <p:cNvSpPr>
            <a:spLocks noGrp="1"/>
          </p:cNvSpPr>
          <p:nvPr>
            <p:ph idx="1"/>
          </p:nvPr>
        </p:nvSpPr>
        <p:spPr/>
        <p:txBody>
          <a:bodyPr/>
          <a:lstStyle/>
          <a:p>
            <a:r>
              <a:rPr lang="en-US" dirty="0"/>
              <a:t>“A sufficient search protocol, i.e. an explanation of the scientific methodology the government will use to separate what is permitted to be seized from what is not, will explain to the Court how the government will decide where it is going to search—and it is thus squarely aimed at satisfying the particularity requirement of the Fourth Amendment.”</a:t>
            </a:r>
          </a:p>
        </p:txBody>
      </p:sp>
    </p:spTree>
    <p:extLst>
      <p:ext uri="{BB962C8B-B14F-4D97-AF65-F5344CB8AC3E}">
        <p14:creationId xmlns:p14="http://schemas.microsoft.com/office/powerpoint/2010/main" val="1075897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AECAF-7833-5ACF-7075-EE056AAAED07}"/>
              </a:ext>
            </a:extLst>
          </p:cNvPr>
          <p:cNvSpPr>
            <a:spLocks noGrp="1"/>
          </p:cNvSpPr>
          <p:nvPr>
            <p:ph type="title"/>
          </p:nvPr>
        </p:nvSpPr>
        <p:spPr/>
        <p:txBody>
          <a:bodyPr/>
          <a:lstStyle/>
          <a:p>
            <a:r>
              <a:rPr lang="en-US" dirty="0"/>
              <a:t>File Cabinets Are Different</a:t>
            </a:r>
          </a:p>
        </p:txBody>
      </p:sp>
      <p:sp>
        <p:nvSpPr>
          <p:cNvPr id="3" name="Content Placeholder 2">
            <a:extLst>
              <a:ext uri="{FF2B5EF4-FFF2-40B4-BE49-F238E27FC236}">
                <a16:creationId xmlns:a16="http://schemas.microsoft.com/office/drawing/2014/main" id="{B7FEC210-EB56-065C-AFCE-A0A6B715DF2A}"/>
              </a:ext>
            </a:extLst>
          </p:cNvPr>
          <p:cNvSpPr>
            <a:spLocks noGrp="1"/>
          </p:cNvSpPr>
          <p:nvPr>
            <p:ph idx="1"/>
          </p:nvPr>
        </p:nvSpPr>
        <p:spPr/>
        <p:txBody>
          <a:bodyPr/>
          <a:lstStyle/>
          <a:p>
            <a:r>
              <a:rPr lang="en-US" dirty="0"/>
              <a:t>“A search of an entire file cabinet or building for a particular document is constitutionally permissible only because there is no way to know with any certainty ahead of time how the search location can be narrowed so that only the specific folder containing the document will be searched.”</a:t>
            </a:r>
          </a:p>
          <a:p>
            <a:r>
              <a:rPr lang="en-US" dirty="0"/>
              <a:t> The court claims: “The digital world however, is entirely different. For example, sophisticated search tools exist, and those search tools allow the government to find specific data without having to examine every file on a hard drive or flash drive.”</a:t>
            </a:r>
          </a:p>
        </p:txBody>
      </p:sp>
    </p:spTree>
    <p:extLst>
      <p:ext uri="{BB962C8B-B14F-4D97-AF65-F5344CB8AC3E}">
        <p14:creationId xmlns:p14="http://schemas.microsoft.com/office/powerpoint/2010/main" val="136539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1F869-8A5D-89BC-AD11-61BBEB353AFF}"/>
              </a:ext>
            </a:extLst>
          </p:cNvPr>
          <p:cNvSpPr>
            <a:spLocks noGrp="1"/>
          </p:cNvSpPr>
          <p:nvPr>
            <p:ph type="title"/>
          </p:nvPr>
        </p:nvSpPr>
        <p:spPr/>
        <p:txBody>
          <a:bodyPr/>
          <a:lstStyle/>
          <a:p>
            <a:r>
              <a:rPr lang="en-US" dirty="0"/>
              <a:t>No Protocols Required</a:t>
            </a:r>
          </a:p>
        </p:txBody>
      </p:sp>
      <p:sp>
        <p:nvSpPr>
          <p:cNvPr id="3" name="Content Placeholder 2">
            <a:extLst>
              <a:ext uri="{FF2B5EF4-FFF2-40B4-BE49-F238E27FC236}">
                <a16:creationId xmlns:a16="http://schemas.microsoft.com/office/drawing/2014/main" id="{B862BEC0-8707-1158-132D-3429B103E65C}"/>
              </a:ext>
            </a:extLst>
          </p:cNvPr>
          <p:cNvSpPr>
            <a:spLocks noGrp="1"/>
          </p:cNvSpPr>
          <p:nvPr>
            <p:ph idx="1"/>
          </p:nvPr>
        </p:nvSpPr>
        <p:spPr/>
        <p:txBody>
          <a:bodyPr/>
          <a:lstStyle/>
          <a:p>
            <a:r>
              <a:rPr lang="en-US" dirty="0"/>
              <a:t>Some courts reject the protocols requirement. Those hold that warrants that authorize searches by reference to exemplary lists of items to be seized and the crime being investigated are sufficient to satisfy the particularity requirement, as the following case illustrates.</a:t>
            </a:r>
          </a:p>
        </p:txBody>
      </p:sp>
    </p:spTree>
    <p:extLst>
      <p:ext uri="{BB962C8B-B14F-4D97-AF65-F5344CB8AC3E}">
        <p14:creationId xmlns:p14="http://schemas.microsoft.com/office/powerpoint/2010/main" val="3448244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F0733-99A1-6795-A68F-7395A8A38074}"/>
              </a:ext>
            </a:extLst>
          </p:cNvPr>
          <p:cNvSpPr>
            <a:spLocks noGrp="1"/>
          </p:cNvSpPr>
          <p:nvPr>
            <p:ph type="title"/>
          </p:nvPr>
        </p:nvSpPr>
        <p:spPr/>
        <p:txBody>
          <a:bodyPr/>
          <a:lstStyle/>
          <a:p>
            <a:r>
              <a:rPr lang="en-US" dirty="0"/>
              <a:t>United States v. James R. Galpin,</a:t>
            </a:r>
          </a:p>
        </p:txBody>
      </p:sp>
      <p:sp>
        <p:nvSpPr>
          <p:cNvPr id="3" name="Content Placeholder 2">
            <a:extLst>
              <a:ext uri="{FF2B5EF4-FFF2-40B4-BE49-F238E27FC236}">
                <a16:creationId xmlns:a16="http://schemas.microsoft.com/office/drawing/2014/main" id="{34817750-B436-6E4B-964E-EE3B141CF798}"/>
              </a:ext>
            </a:extLst>
          </p:cNvPr>
          <p:cNvSpPr>
            <a:spLocks noGrp="1"/>
          </p:cNvSpPr>
          <p:nvPr>
            <p:ph idx="1"/>
          </p:nvPr>
        </p:nvSpPr>
        <p:spPr/>
        <p:txBody>
          <a:bodyPr/>
          <a:lstStyle/>
          <a:p>
            <a:r>
              <a:rPr lang="en-US" dirty="0">
                <a:latin typeface="Roboto" panose="02000000000000000000" pitchFamily="2" charset="0"/>
              </a:rPr>
              <a:t>Galpin violated </a:t>
            </a:r>
            <a:r>
              <a:rPr lang="en-US" sz="2400" dirty="0">
                <a:cs typeface="Times New Roman" panose="02020603050405020304" pitchFamily="18" charset="0"/>
              </a:rPr>
              <a:t>New York</a:t>
            </a:r>
            <a:r>
              <a:rPr lang="en-US" sz="2400" dirty="0">
                <a:effectLst/>
                <a:ea typeface="Times New Roman" panose="02020603050405020304" pitchFamily="18" charset="0"/>
                <a:cs typeface="Times New Roman" panose="02020603050405020304" pitchFamily="18" charset="0"/>
              </a:rPr>
              <a:t>. Correction Law § 168–f(4)</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lvl="1"/>
            <a:r>
              <a:rPr lang="en-US" b="0" i="0" dirty="0">
                <a:latin typeface="Verdana" panose="020B0604030504040204" pitchFamily="34" charset="0"/>
                <a:cs typeface="Times New Roman" panose="02020603050405020304" pitchFamily="18" charset="0"/>
              </a:rPr>
              <a:t>“</a:t>
            </a:r>
            <a:r>
              <a:rPr lang="en-US" b="0" i="0" dirty="0">
                <a:effectLst/>
                <a:latin typeface="Roboto" panose="02000000000000000000" pitchFamily="2" charset="0"/>
              </a:rPr>
              <a:t>Any sex offender shall register with the division no later than ten calendar days after any change of address, internet accounts with internet access providers belonging to such offender, internet identifiers that such offender uses, or his or her status of enrollment, attendance, employment or residence at any institution of higher education.”</a:t>
            </a:r>
          </a:p>
          <a:p>
            <a:pPr lvl="1"/>
            <a:r>
              <a:rPr lang="en-US">
                <a:latin typeface="Roboto" panose="02000000000000000000" pitchFamily="2" charset="0"/>
              </a:rPr>
              <a:t>With probable </a:t>
            </a:r>
            <a:r>
              <a:rPr lang="en-US" dirty="0">
                <a:latin typeface="Roboto" panose="02000000000000000000" pitchFamily="2" charset="0"/>
              </a:rPr>
              <a:t>cause to think Galpin committed the crime of not registering, the government got a warrant to search his computers and phones.</a:t>
            </a:r>
            <a:endParaRPr lang="en-US" dirty="0"/>
          </a:p>
        </p:txBody>
      </p:sp>
    </p:spTree>
    <p:extLst>
      <p:ext uri="{BB962C8B-B14F-4D97-AF65-F5344CB8AC3E}">
        <p14:creationId xmlns:p14="http://schemas.microsoft.com/office/powerpoint/2010/main" val="4115599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2107A-1036-1D8C-1F3A-D50213BFF42B}"/>
              </a:ext>
            </a:extLst>
          </p:cNvPr>
          <p:cNvSpPr>
            <a:spLocks noGrp="1"/>
          </p:cNvSpPr>
          <p:nvPr>
            <p:ph type="title"/>
          </p:nvPr>
        </p:nvSpPr>
        <p:spPr/>
        <p:txBody>
          <a:bodyPr/>
          <a:lstStyle/>
          <a:p>
            <a:r>
              <a:rPr lang="en-US" dirty="0"/>
              <a:t>What The Forensic Specialist Examined</a:t>
            </a:r>
          </a:p>
        </p:txBody>
      </p:sp>
      <p:sp>
        <p:nvSpPr>
          <p:cNvPr id="3" name="Content Placeholder 2">
            <a:extLst>
              <a:ext uri="{FF2B5EF4-FFF2-40B4-BE49-F238E27FC236}">
                <a16:creationId xmlns:a16="http://schemas.microsoft.com/office/drawing/2014/main" id="{C2DDEC49-E401-480F-B6BD-9915B060A20C}"/>
              </a:ext>
            </a:extLst>
          </p:cNvPr>
          <p:cNvSpPr>
            <a:spLocks noGrp="1"/>
          </p:cNvSpPr>
          <p:nvPr>
            <p:ph idx="1"/>
          </p:nvPr>
        </p:nvSpPr>
        <p:spPr>
          <a:xfrm>
            <a:off x="609600" y="1143000"/>
            <a:ext cx="10972800" cy="5437186"/>
          </a:xfrm>
        </p:spPr>
        <p:txBody>
          <a:bodyPr/>
          <a:lstStyle/>
          <a:p>
            <a:r>
              <a:rPr lang="en-US" dirty="0"/>
              <a:t>As Powell [the specialist] reviewed the files, she bookmarked ones she deemed relevant to the investigation. In addition to searching all of the images and text files on the computer and storage media, . . . she opened and viewed every video file. . . .  after she conducted a search of the hard drive for files containing certain terms, she conducted a search of the entire hard drive . . . she was looking for internet history showing child pornography, evidence of sexual abuse of children, evidence of communications with children, and “images of a sexual nature if they involved what [Powell] thought might be underage males or younger males.”</a:t>
            </a:r>
          </a:p>
        </p:txBody>
      </p:sp>
    </p:spTree>
    <p:extLst>
      <p:ext uri="{BB962C8B-B14F-4D97-AF65-F5344CB8AC3E}">
        <p14:creationId xmlns:p14="http://schemas.microsoft.com/office/powerpoint/2010/main" val="1679130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3DFF-BD02-8B45-D040-BA9543DFF144}"/>
              </a:ext>
            </a:extLst>
          </p:cNvPr>
          <p:cNvSpPr>
            <a:spLocks noGrp="1"/>
          </p:cNvSpPr>
          <p:nvPr>
            <p:ph type="title"/>
          </p:nvPr>
        </p:nvSpPr>
        <p:spPr/>
        <p:txBody>
          <a:bodyPr/>
          <a:lstStyle/>
          <a:p>
            <a:r>
              <a:rPr lang="en-US" dirty="0"/>
              <a:t>Valid Under Apple </a:t>
            </a:r>
            <a:r>
              <a:rPr lang="en-US" i="1" dirty="0"/>
              <a:t>iPhone</a:t>
            </a:r>
            <a:r>
              <a:rPr lang="en-US" dirty="0"/>
              <a:t>?</a:t>
            </a:r>
          </a:p>
        </p:txBody>
      </p:sp>
      <p:sp>
        <p:nvSpPr>
          <p:cNvPr id="3" name="Content Placeholder 2">
            <a:extLst>
              <a:ext uri="{FF2B5EF4-FFF2-40B4-BE49-F238E27FC236}">
                <a16:creationId xmlns:a16="http://schemas.microsoft.com/office/drawing/2014/main" id="{436E4BF8-9A9F-E18A-756C-80298CDA4A79}"/>
              </a:ext>
            </a:extLst>
          </p:cNvPr>
          <p:cNvSpPr>
            <a:spLocks noGrp="1"/>
          </p:cNvSpPr>
          <p:nvPr>
            <p:ph idx="1"/>
          </p:nvPr>
        </p:nvSpPr>
        <p:spPr/>
        <p:txBody>
          <a:bodyPr/>
          <a:lstStyle/>
          <a:p>
            <a:r>
              <a:rPr lang="en-US" dirty="0"/>
              <a:t>Apple iPhone requires a specification of the methodologies designed to limit the possibility that data outside the scope of the warrant will be searched.</a:t>
            </a:r>
          </a:p>
          <a:p>
            <a:r>
              <a:rPr lang="en-US" dirty="0"/>
              <a:t>Is the warrant valid under </a:t>
            </a:r>
            <a:r>
              <a:rPr lang="en-US" i="1" dirty="0"/>
              <a:t>Apple iPhone</a:t>
            </a:r>
            <a:r>
              <a:rPr lang="en-US" dirty="0"/>
              <a:t>?</a:t>
            </a:r>
          </a:p>
          <a:p>
            <a:endParaRPr lang="en-US" dirty="0"/>
          </a:p>
          <a:p>
            <a:r>
              <a:rPr lang="en-US" dirty="0"/>
              <a:t>(a) Yes</a:t>
            </a:r>
          </a:p>
          <a:p>
            <a:r>
              <a:rPr lang="en-US" dirty="0"/>
              <a:t>(b) No</a:t>
            </a:r>
          </a:p>
        </p:txBody>
      </p:sp>
    </p:spTree>
    <p:extLst>
      <p:ext uri="{BB962C8B-B14F-4D97-AF65-F5344CB8AC3E}">
        <p14:creationId xmlns:p14="http://schemas.microsoft.com/office/powerpoint/2010/main" val="3576803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3BCDD-9CAB-3641-E4BE-1D41CC379A03}"/>
              </a:ext>
            </a:extLst>
          </p:cNvPr>
          <p:cNvSpPr>
            <a:spLocks noGrp="1"/>
          </p:cNvSpPr>
          <p:nvPr>
            <p:ph type="title"/>
          </p:nvPr>
        </p:nvSpPr>
        <p:spPr/>
        <p:txBody>
          <a:bodyPr/>
          <a:lstStyle/>
          <a:p>
            <a:r>
              <a:rPr lang="en-US" dirty="0"/>
              <a:t>What The Search Revealed</a:t>
            </a:r>
          </a:p>
        </p:txBody>
      </p:sp>
      <p:sp>
        <p:nvSpPr>
          <p:cNvPr id="3" name="Content Placeholder 2">
            <a:extLst>
              <a:ext uri="{FF2B5EF4-FFF2-40B4-BE49-F238E27FC236}">
                <a16:creationId xmlns:a16="http://schemas.microsoft.com/office/drawing/2014/main" id="{085996B2-0009-0714-698F-C93870A06F4D}"/>
              </a:ext>
            </a:extLst>
          </p:cNvPr>
          <p:cNvSpPr>
            <a:spLocks noGrp="1"/>
          </p:cNvSpPr>
          <p:nvPr>
            <p:ph idx="1"/>
          </p:nvPr>
        </p:nvSpPr>
        <p:spPr>
          <a:xfrm>
            <a:off x="618781" y="1432328"/>
            <a:ext cx="10972800" cy="4114799"/>
          </a:xfrm>
        </p:spPr>
        <p:txBody>
          <a:bodyPr/>
          <a:lstStyle/>
          <a:p>
            <a:r>
              <a:rPr lang="en-US" dirty="0"/>
              <a:t>The search revealed a lot of child pornography. </a:t>
            </a:r>
          </a:p>
          <a:p>
            <a:r>
              <a:rPr lang="en-US" dirty="0"/>
              <a:t>Should the evidence be admissible in court?</a:t>
            </a:r>
          </a:p>
          <a:p>
            <a:pPr lvl="1"/>
            <a:r>
              <a:rPr lang="en-US" dirty="0"/>
              <a:t>Note: it is admissible only if the warrant Is valid. An under Apple </a:t>
            </a:r>
            <a:r>
              <a:rPr lang="en-US" i="1" dirty="0"/>
              <a:t>iPhone</a:t>
            </a:r>
            <a:r>
              <a:rPr lang="en-US" dirty="0"/>
              <a:t> it is not valid.</a:t>
            </a:r>
          </a:p>
          <a:p>
            <a:r>
              <a:rPr lang="en-US" dirty="0"/>
              <a:t>(a) Yes</a:t>
            </a:r>
          </a:p>
          <a:p>
            <a:r>
              <a:rPr lang="en-US" dirty="0"/>
              <a:t>(b) No</a:t>
            </a:r>
          </a:p>
        </p:txBody>
      </p:sp>
    </p:spTree>
    <p:extLst>
      <p:ext uri="{BB962C8B-B14F-4D97-AF65-F5344CB8AC3E}">
        <p14:creationId xmlns:p14="http://schemas.microsoft.com/office/powerpoint/2010/main" val="471875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C3300-9A1F-DBF7-208B-3C41C4F05A59}"/>
              </a:ext>
            </a:extLst>
          </p:cNvPr>
          <p:cNvSpPr>
            <a:spLocks noGrp="1"/>
          </p:cNvSpPr>
          <p:nvPr>
            <p:ph type="title"/>
          </p:nvPr>
        </p:nvSpPr>
        <p:spPr/>
        <p:txBody>
          <a:bodyPr/>
          <a:lstStyle/>
          <a:p>
            <a:r>
              <a:rPr lang="en-US" dirty="0"/>
              <a:t>No Mention of That Requirement In </a:t>
            </a:r>
            <a:r>
              <a:rPr lang="en-US" i="1" dirty="0"/>
              <a:t>Galpin</a:t>
            </a:r>
          </a:p>
        </p:txBody>
      </p:sp>
      <p:sp>
        <p:nvSpPr>
          <p:cNvPr id="3" name="Content Placeholder 2">
            <a:extLst>
              <a:ext uri="{FF2B5EF4-FFF2-40B4-BE49-F238E27FC236}">
                <a16:creationId xmlns:a16="http://schemas.microsoft.com/office/drawing/2014/main" id="{29CBB66C-94CE-F211-FC25-200DCFFDEC92}"/>
              </a:ext>
            </a:extLst>
          </p:cNvPr>
          <p:cNvSpPr>
            <a:spLocks noGrp="1"/>
          </p:cNvSpPr>
          <p:nvPr>
            <p:ph idx="1"/>
          </p:nvPr>
        </p:nvSpPr>
        <p:spPr/>
        <p:txBody>
          <a:bodyPr/>
          <a:lstStyle/>
          <a:p>
            <a:r>
              <a:rPr lang="en-US" dirty="0"/>
              <a:t>The </a:t>
            </a:r>
            <a:r>
              <a:rPr lang="en-US" i="1" dirty="0"/>
              <a:t>Galpin</a:t>
            </a:r>
            <a:r>
              <a:rPr lang="en-US" dirty="0"/>
              <a:t> court considers objections to the warrant.</a:t>
            </a:r>
          </a:p>
          <a:p>
            <a:r>
              <a:rPr lang="en-US" dirty="0"/>
              <a:t>But there is </a:t>
            </a:r>
            <a:r>
              <a:rPr lang="en-US" i="1" dirty="0"/>
              <a:t>not a word </a:t>
            </a:r>
            <a:r>
              <a:rPr lang="en-US" dirty="0"/>
              <a:t>about this requirement:</a:t>
            </a:r>
          </a:p>
          <a:p>
            <a:pPr lvl="1"/>
            <a:r>
              <a:rPr lang="en-US" sz="2800" dirty="0"/>
              <a:t>A specification of the methodologies designed to limit the possibility that data outside the scope of the warrant will be searched.</a:t>
            </a:r>
          </a:p>
          <a:p>
            <a:endParaRPr lang="en-US" dirty="0"/>
          </a:p>
        </p:txBody>
      </p:sp>
    </p:spTree>
    <p:extLst>
      <p:ext uri="{BB962C8B-B14F-4D97-AF65-F5344CB8AC3E}">
        <p14:creationId xmlns:p14="http://schemas.microsoft.com/office/powerpoint/2010/main" val="3304228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4234F-4294-DD0E-1248-62191399830D}"/>
              </a:ext>
            </a:extLst>
          </p:cNvPr>
          <p:cNvSpPr>
            <a:spLocks noGrp="1"/>
          </p:cNvSpPr>
          <p:nvPr>
            <p:ph type="title"/>
          </p:nvPr>
        </p:nvSpPr>
        <p:spPr/>
        <p:txBody>
          <a:bodyPr/>
          <a:lstStyle/>
          <a:p>
            <a:r>
              <a:rPr lang="en-US" dirty="0"/>
              <a:t>The Grateful Dead On Warrants</a:t>
            </a:r>
          </a:p>
        </p:txBody>
      </p:sp>
      <p:sp>
        <p:nvSpPr>
          <p:cNvPr id="3" name="Content Placeholder 2">
            <a:extLst>
              <a:ext uri="{FF2B5EF4-FFF2-40B4-BE49-F238E27FC236}">
                <a16:creationId xmlns:a16="http://schemas.microsoft.com/office/drawing/2014/main" id="{18602827-C1A7-9046-EBEA-061F54DE322C}"/>
              </a:ext>
            </a:extLst>
          </p:cNvPr>
          <p:cNvSpPr>
            <a:spLocks noGrp="1"/>
          </p:cNvSpPr>
          <p:nvPr>
            <p:ph idx="1"/>
          </p:nvPr>
        </p:nvSpPr>
        <p:spPr/>
        <p:txBody>
          <a:bodyPr/>
          <a:lstStyle/>
          <a:p>
            <a:r>
              <a:rPr lang="en-US" b="0" i="0" dirty="0">
                <a:solidFill>
                  <a:srgbClr val="202124"/>
                </a:solidFill>
                <a:effectLst/>
                <a:latin typeface="Roboto" panose="02000000000000000000" pitchFamily="2" charset="0"/>
              </a:rPr>
              <a:t>“But if you got a warrant, I guess you're </a:t>
            </a:r>
            <a:r>
              <a:rPr lang="en-US" b="0" i="0" dirty="0" err="1">
                <a:solidFill>
                  <a:srgbClr val="202124"/>
                </a:solidFill>
                <a:effectLst/>
                <a:latin typeface="Roboto" panose="02000000000000000000" pitchFamily="2" charset="0"/>
              </a:rPr>
              <a:t>gonna</a:t>
            </a:r>
            <a:r>
              <a:rPr lang="en-US" b="0" i="0" dirty="0">
                <a:solidFill>
                  <a:srgbClr val="202124"/>
                </a:solidFill>
                <a:effectLst/>
                <a:latin typeface="Roboto" panose="02000000000000000000" pitchFamily="2" charset="0"/>
              </a:rPr>
              <a:t> come in.”</a:t>
            </a:r>
          </a:p>
          <a:p>
            <a:pPr lvl="1"/>
            <a:r>
              <a:rPr lang="en-US" dirty="0">
                <a:solidFill>
                  <a:srgbClr val="202124"/>
                </a:solidFill>
                <a:latin typeface="Roboto" panose="02000000000000000000" pitchFamily="2" charset="0"/>
              </a:rPr>
              <a:t>--</a:t>
            </a:r>
            <a:r>
              <a:rPr lang="en-US" dirty="0" err="1">
                <a:solidFill>
                  <a:srgbClr val="202124"/>
                </a:solidFill>
                <a:latin typeface="Roboto" panose="02000000000000000000" pitchFamily="2" charset="0"/>
              </a:rPr>
              <a:t>Truckin</a:t>
            </a:r>
            <a:endParaRPr lang="en-US" dirty="0"/>
          </a:p>
        </p:txBody>
      </p:sp>
    </p:spTree>
    <p:extLst>
      <p:ext uri="{BB962C8B-B14F-4D97-AF65-F5344CB8AC3E}">
        <p14:creationId xmlns:p14="http://schemas.microsoft.com/office/powerpoint/2010/main" val="1242540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35AFF-8FB0-A566-00FC-20D7A973F442}"/>
              </a:ext>
            </a:extLst>
          </p:cNvPr>
          <p:cNvSpPr>
            <a:spLocks noGrp="1"/>
          </p:cNvSpPr>
          <p:nvPr>
            <p:ph type="title"/>
          </p:nvPr>
        </p:nvSpPr>
        <p:spPr/>
        <p:txBody>
          <a:bodyPr/>
          <a:lstStyle/>
          <a:p>
            <a:r>
              <a:rPr lang="en-US" dirty="0"/>
              <a:t>The Court’s Picture of the Problem</a:t>
            </a:r>
          </a:p>
        </p:txBody>
      </p:sp>
      <p:sp>
        <p:nvSpPr>
          <p:cNvPr id="3" name="Content Placeholder 2">
            <a:extLst>
              <a:ext uri="{FF2B5EF4-FFF2-40B4-BE49-F238E27FC236}">
                <a16:creationId xmlns:a16="http://schemas.microsoft.com/office/drawing/2014/main" id="{2B6E9098-043D-9B84-FE96-95624A93A2B4}"/>
              </a:ext>
            </a:extLst>
          </p:cNvPr>
          <p:cNvSpPr>
            <a:spLocks noGrp="1"/>
          </p:cNvSpPr>
          <p:nvPr>
            <p:ph idx="1"/>
          </p:nvPr>
        </p:nvSpPr>
        <p:spPr/>
        <p:txBody>
          <a:bodyPr/>
          <a:lstStyle/>
          <a:p>
            <a:r>
              <a:rPr lang="en-US" dirty="0"/>
              <a:t>The government has to examine a lot of files unrelated to the crimes identified in the warrant.</a:t>
            </a:r>
          </a:p>
          <a:p>
            <a:pPr lvl="1"/>
            <a:r>
              <a:rPr lang="en-US" dirty="0"/>
              <a:t>“Because there is currently no way to ascertain the content of a file without opening it and because files containing evidence of a crime may be intermingled with millions of innocuous files, “[b]y necessity, government efforts to locate particular files will require examining a great many other files to exclude the possibility that the sought-after data are concealed there.”</a:t>
            </a:r>
          </a:p>
          <a:p>
            <a:pPr lvl="2"/>
            <a:r>
              <a:rPr lang="en-US" dirty="0"/>
              <a:t>United States v. Comprehensive Drug Testing, Inc., 621 F.3d 1162, 1176 (9th Cir.2010)</a:t>
            </a:r>
          </a:p>
        </p:txBody>
      </p:sp>
    </p:spTree>
    <p:extLst>
      <p:ext uri="{BB962C8B-B14F-4D97-AF65-F5344CB8AC3E}">
        <p14:creationId xmlns:p14="http://schemas.microsoft.com/office/powerpoint/2010/main" val="2326096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67F67-A9D5-B62E-D8EE-5C43419204F8}"/>
              </a:ext>
            </a:extLst>
          </p:cNvPr>
          <p:cNvSpPr>
            <a:spLocks noGrp="1"/>
          </p:cNvSpPr>
          <p:nvPr>
            <p:ph type="title"/>
          </p:nvPr>
        </p:nvSpPr>
        <p:spPr/>
        <p:txBody>
          <a:bodyPr/>
          <a:lstStyle/>
          <a:p>
            <a:r>
              <a:rPr lang="en-US" dirty="0"/>
              <a:t>The Court’s Picture of the Problem</a:t>
            </a:r>
          </a:p>
        </p:txBody>
      </p:sp>
      <p:sp>
        <p:nvSpPr>
          <p:cNvPr id="3" name="Content Placeholder 2">
            <a:extLst>
              <a:ext uri="{FF2B5EF4-FFF2-40B4-BE49-F238E27FC236}">
                <a16:creationId xmlns:a16="http://schemas.microsoft.com/office/drawing/2014/main" id="{18182550-02E6-F00F-C672-48038EF341A1}"/>
              </a:ext>
            </a:extLst>
          </p:cNvPr>
          <p:cNvSpPr>
            <a:spLocks noGrp="1"/>
          </p:cNvSpPr>
          <p:nvPr>
            <p:ph idx="1"/>
          </p:nvPr>
        </p:nvSpPr>
        <p:spPr>
          <a:xfrm>
            <a:off x="533400" y="1219200"/>
            <a:ext cx="10972800" cy="5257800"/>
          </a:xfrm>
        </p:spPr>
        <p:txBody>
          <a:bodyPr/>
          <a:lstStyle/>
          <a:p>
            <a:r>
              <a:rPr lang="en-US" dirty="0"/>
              <a:t>Once it looks at a file and finds evidence of a crime not mentioned in the warrant, it can invoke the plain view doctrine. </a:t>
            </a:r>
          </a:p>
          <a:p>
            <a:r>
              <a:rPr lang="en-US" dirty="0"/>
              <a:t> </a:t>
            </a:r>
            <a:r>
              <a:rPr lang="en-US" i="1" dirty="0"/>
              <a:t>The plain view doctrine</a:t>
            </a:r>
            <a:r>
              <a:rPr lang="en-US" dirty="0"/>
              <a:t>: The government can seize and search items not mentioned in the warrant and not related to the crimes identified in the warrant if:</a:t>
            </a:r>
          </a:p>
          <a:p>
            <a:pPr lvl="1"/>
            <a:r>
              <a:rPr lang="en-US" sz="2800" dirty="0"/>
              <a:t>They are in plain view during the search, and</a:t>
            </a:r>
          </a:p>
          <a:p>
            <a:pPr lvl="1"/>
            <a:r>
              <a:rPr lang="en-US" sz="2800" dirty="0"/>
              <a:t>Their search and seizure does not involve an invasion of privacy = the incriminating nature must be immediately apparent.</a:t>
            </a:r>
          </a:p>
          <a:p>
            <a:pPr lvl="2"/>
            <a:r>
              <a:rPr lang="en-US" sz="2400" dirty="0"/>
              <a:t>A classic example: the bag of cocaine sitting on the kitchen table. </a:t>
            </a:r>
          </a:p>
          <a:p>
            <a:endParaRPr lang="en-US" dirty="0"/>
          </a:p>
        </p:txBody>
      </p:sp>
    </p:spTree>
    <p:extLst>
      <p:ext uri="{BB962C8B-B14F-4D97-AF65-F5344CB8AC3E}">
        <p14:creationId xmlns:p14="http://schemas.microsoft.com/office/powerpoint/2010/main" val="3662301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DF8DA-4E8E-AA14-7C5A-1F545BB9D734}"/>
              </a:ext>
            </a:extLst>
          </p:cNvPr>
          <p:cNvSpPr>
            <a:spLocks noGrp="1"/>
          </p:cNvSpPr>
          <p:nvPr>
            <p:ph type="title"/>
          </p:nvPr>
        </p:nvSpPr>
        <p:spPr/>
        <p:txBody>
          <a:bodyPr/>
          <a:lstStyle/>
          <a:p>
            <a:r>
              <a:rPr lang="en-US" dirty="0"/>
              <a:t>The “Plain View” Worry</a:t>
            </a:r>
          </a:p>
        </p:txBody>
      </p:sp>
      <p:sp>
        <p:nvSpPr>
          <p:cNvPr id="3" name="Content Placeholder 2">
            <a:extLst>
              <a:ext uri="{FF2B5EF4-FFF2-40B4-BE49-F238E27FC236}">
                <a16:creationId xmlns:a16="http://schemas.microsoft.com/office/drawing/2014/main" id="{00FE830A-C9B4-9757-F7FF-B8362F69B1E6}"/>
              </a:ext>
            </a:extLst>
          </p:cNvPr>
          <p:cNvSpPr>
            <a:spLocks noGrp="1"/>
          </p:cNvSpPr>
          <p:nvPr>
            <p:ph idx="1"/>
          </p:nvPr>
        </p:nvSpPr>
        <p:spPr/>
        <p:txBody>
          <a:bodyPr/>
          <a:lstStyle/>
          <a:p>
            <a:r>
              <a:rPr lang="en-US" dirty="0"/>
              <a:t>“Once the government has obtained authorization to search the hard drive, the government may claim that the contents of every file it chose to open were in plain view and, therefore, admissible even if they implicate the defendant in a crime not contemplated by the warrant. </a:t>
            </a:r>
          </a:p>
          <a:p>
            <a:r>
              <a:rPr lang="en-US" dirty="0"/>
              <a:t>There is, thus, “a serious risk that every warrant for electronic information will become, in effect, a general warrant, rendering the Fourth Amendment irrelevant.” </a:t>
            </a:r>
          </a:p>
          <a:p>
            <a:r>
              <a:rPr lang="en-US" dirty="0"/>
              <a:t>This threat demands a heightened sensitivity to the particularity requirement in the context of digital searches.”</a:t>
            </a:r>
          </a:p>
          <a:p>
            <a:endParaRPr lang="en-US" dirty="0"/>
          </a:p>
        </p:txBody>
      </p:sp>
    </p:spTree>
    <p:extLst>
      <p:ext uri="{BB962C8B-B14F-4D97-AF65-F5344CB8AC3E}">
        <p14:creationId xmlns:p14="http://schemas.microsoft.com/office/powerpoint/2010/main" val="2212294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9E95D-FFD5-A706-8323-54D04A34E046}"/>
              </a:ext>
            </a:extLst>
          </p:cNvPr>
          <p:cNvSpPr>
            <a:spLocks noGrp="1"/>
          </p:cNvSpPr>
          <p:nvPr>
            <p:ph type="title"/>
          </p:nvPr>
        </p:nvSpPr>
        <p:spPr/>
        <p:txBody>
          <a:bodyPr/>
          <a:lstStyle/>
          <a:p>
            <a:r>
              <a:rPr lang="en-US" dirty="0"/>
              <a:t>“Heightened Sensitivity” Via Particularity</a:t>
            </a:r>
          </a:p>
        </p:txBody>
      </p:sp>
      <p:sp>
        <p:nvSpPr>
          <p:cNvPr id="3" name="Content Placeholder 2">
            <a:extLst>
              <a:ext uri="{FF2B5EF4-FFF2-40B4-BE49-F238E27FC236}">
                <a16:creationId xmlns:a16="http://schemas.microsoft.com/office/drawing/2014/main" id="{2FE8E740-1CE9-6259-A3CB-AD383A9738DF}"/>
              </a:ext>
            </a:extLst>
          </p:cNvPr>
          <p:cNvSpPr>
            <a:spLocks noGrp="1"/>
          </p:cNvSpPr>
          <p:nvPr>
            <p:ph idx="1"/>
          </p:nvPr>
        </p:nvSpPr>
        <p:spPr>
          <a:xfrm>
            <a:off x="617863" y="1524000"/>
            <a:ext cx="10972800" cy="4114799"/>
          </a:xfrm>
        </p:spPr>
        <p:txBody>
          <a:bodyPr/>
          <a:lstStyle/>
          <a:p>
            <a:r>
              <a:rPr lang="en-US" sz="2800" dirty="0"/>
              <a:t>The particularity requirement: Three parts</a:t>
            </a:r>
          </a:p>
          <a:p>
            <a:pPr lvl="1"/>
            <a:r>
              <a:rPr lang="en-US" sz="2800" i="1" dirty="0"/>
              <a:t>Crime</a:t>
            </a:r>
            <a:r>
              <a:rPr lang="en-US" sz="2800" dirty="0"/>
              <a:t>: A warrant must identify the crime for which there is probable clause. </a:t>
            </a:r>
          </a:p>
          <a:p>
            <a:pPr lvl="1"/>
            <a:r>
              <a:rPr lang="en-US" sz="2800" i="1" dirty="0"/>
              <a:t>Where</a:t>
            </a:r>
            <a:r>
              <a:rPr lang="en-US" sz="2800" dirty="0"/>
              <a:t>: A warrant must specify the place to be searched.</a:t>
            </a:r>
          </a:p>
          <a:p>
            <a:pPr lvl="1"/>
            <a:r>
              <a:rPr lang="en-US" sz="2800" i="1" dirty="0"/>
              <a:t>What</a:t>
            </a:r>
            <a:r>
              <a:rPr lang="en-US" sz="2800" dirty="0"/>
              <a:t>: “</a:t>
            </a:r>
            <a:r>
              <a:rPr lang="en-US" sz="2800" dirty="0">
                <a:solidFill>
                  <a:srgbClr val="000000"/>
                </a:solidFill>
                <a:effectLst/>
                <a:ea typeface="Times New Roman" panose="02020603050405020304" pitchFamily="18" charset="0"/>
                <a:cs typeface="Times New Roman" panose="02020603050405020304" pitchFamily="18" charset="0"/>
              </a:rPr>
              <a:t>the warrant must specify the “items to be seized by their relation to designated crimes.” </a:t>
            </a:r>
          </a:p>
          <a:p>
            <a:r>
              <a:rPr lang="en-US" sz="2800" dirty="0">
                <a:solidFill>
                  <a:srgbClr val="000000"/>
                </a:solidFill>
                <a:effectLst/>
                <a:ea typeface="Times New Roman" panose="02020603050405020304" pitchFamily="18" charset="0"/>
                <a:cs typeface="Times New Roman" panose="02020603050405020304" pitchFamily="18" charset="0"/>
              </a:rPr>
              <a:t>The particularity requirement “makes general searches ... impossible and prevents the seizure of one thing under a warrant describing another. As to what is to be taken, nothing is left to the discretion of the officer executing the warrant.” 	</a:t>
            </a:r>
          </a:p>
          <a:p>
            <a:pPr lvl="3"/>
            <a:r>
              <a:rPr lang="en-US" sz="2200" dirty="0">
                <a:solidFill>
                  <a:srgbClr val="000000"/>
                </a:solidFill>
                <a:effectLst/>
                <a:ea typeface="Times New Roman" panose="02020603050405020304" pitchFamily="18" charset="0"/>
                <a:cs typeface="Times New Roman" panose="02020603050405020304" pitchFamily="18" charset="0"/>
              </a:rPr>
              <a:t>Marron v. United States, 275 U.S. 192, 196</a:t>
            </a:r>
          </a:p>
        </p:txBody>
      </p:sp>
    </p:spTree>
    <p:extLst>
      <p:ext uri="{BB962C8B-B14F-4D97-AF65-F5344CB8AC3E}">
        <p14:creationId xmlns:p14="http://schemas.microsoft.com/office/powerpoint/2010/main" val="4249514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795BD-E40A-6B37-5470-F0C541B73462}"/>
              </a:ext>
            </a:extLst>
          </p:cNvPr>
          <p:cNvSpPr>
            <a:spLocks noGrp="1"/>
          </p:cNvSpPr>
          <p:nvPr>
            <p:ph type="title"/>
          </p:nvPr>
        </p:nvSpPr>
        <p:spPr/>
        <p:txBody>
          <a:bodyPr/>
          <a:lstStyle/>
          <a:p>
            <a:r>
              <a:rPr lang="en-US" dirty="0"/>
              <a:t>The Three Factors in </a:t>
            </a:r>
            <a:r>
              <a:rPr lang="en-US" i="1" dirty="0"/>
              <a:t>Galpin</a:t>
            </a:r>
          </a:p>
        </p:txBody>
      </p:sp>
      <p:sp>
        <p:nvSpPr>
          <p:cNvPr id="3" name="Content Placeholder 2">
            <a:extLst>
              <a:ext uri="{FF2B5EF4-FFF2-40B4-BE49-F238E27FC236}">
                <a16:creationId xmlns:a16="http://schemas.microsoft.com/office/drawing/2014/main" id="{D995B780-D4F5-E555-DDF5-371DF7D35B89}"/>
              </a:ext>
            </a:extLst>
          </p:cNvPr>
          <p:cNvSpPr>
            <a:spLocks noGrp="1"/>
          </p:cNvSpPr>
          <p:nvPr>
            <p:ph idx="1"/>
          </p:nvPr>
        </p:nvSpPr>
        <p:spPr>
          <a:xfrm>
            <a:off x="590320" y="1268414"/>
            <a:ext cx="10972800" cy="5360986"/>
          </a:xfrm>
        </p:spPr>
        <p:txBody>
          <a:bodyPr/>
          <a:lstStyle/>
          <a:p>
            <a:r>
              <a:rPr lang="en-US" sz="3200" i="1" dirty="0"/>
              <a:t>Crime</a:t>
            </a:r>
            <a:r>
              <a:rPr lang="en-US" sz="3200" dirty="0"/>
              <a:t>: Failure to register an Internet identifier. </a:t>
            </a:r>
          </a:p>
          <a:p>
            <a:r>
              <a:rPr lang="en-US" sz="3200" i="1" dirty="0"/>
              <a:t>Where</a:t>
            </a:r>
            <a:r>
              <a:rPr lang="en-US" sz="3200" dirty="0"/>
              <a:t>: Galpin's residence, person, and vehicles.</a:t>
            </a:r>
          </a:p>
          <a:p>
            <a:r>
              <a:rPr lang="en-US" sz="3200" i="1" dirty="0"/>
              <a:t>What</a:t>
            </a:r>
            <a:r>
              <a:rPr lang="en-US" sz="3200" dirty="0"/>
              <a:t>: Cameras, computers, cell phones, and any and all computing or data processing software, “which may reveal evidence which substantiates violations of Penal Law statutes, Corrections Law statutes and or Federal statutes.”</a:t>
            </a:r>
          </a:p>
          <a:p>
            <a:pPr lvl="1"/>
            <a:r>
              <a:rPr lang="en-US" sz="3200" dirty="0">
                <a:solidFill>
                  <a:srgbClr val="000000"/>
                </a:solidFill>
                <a:effectLst/>
                <a:ea typeface="Times New Roman" panose="02020603050405020304" pitchFamily="18" charset="0"/>
                <a:cs typeface="Times New Roman" panose="02020603050405020304" pitchFamily="18" charset="0"/>
              </a:rPr>
              <a:t>The court holds the warrant invalid because the answer to </a:t>
            </a:r>
            <a:r>
              <a:rPr lang="en-US" sz="3200" dirty="0">
                <a:solidFill>
                  <a:srgbClr val="000000"/>
                </a:solidFill>
                <a:ea typeface="Times New Roman" panose="02020603050405020304" pitchFamily="18" charset="0"/>
                <a:cs typeface="Times New Roman" panose="02020603050405020304" pitchFamily="18" charset="0"/>
              </a:rPr>
              <a:t>“What?” does not tie justification for searching the items closely enough to the specified crime. </a:t>
            </a:r>
            <a:r>
              <a:rPr lang="en-US" sz="3200" dirty="0">
                <a:solidFill>
                  <a:srgbClr val="000000"/>
                </a:solidFill>
                <a:effectLst/>
                <a:ea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7736473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C02A9-8E29-C436-58A0-1E9D5B6D94DA}"/>
              </a:ext>
            </a:extLst>
          </p:cNvPr>
          <p:cNvSpPr>
            <a:spLocks noGrp="1"/>
          </p:cNvSpPr>
          <p:nvPr>
            <p:ph type="title"/>
          </p:nvPr>
        </p:nvSpPr>
        <p:spPr/>
        <p:txBody>
          <a:bodyPr/>
          <a:lstStyle/>
          <a:p>
            <a:r>
              <a:rPr lang="en-US" dirty="0"/>
              <a:t>Do You Find This Acceptable?</a:t>
            </a:r>
          </a:p>
        </p:txBody>
      </p:sp>
      <p:sp>
        <p:nvSpPr>
          <p:cNvPr id="3" name="Content Placeholder 2">
            <a:extLst>
              <a:ext uri="{FF2B5EF4-FFF2-40B4-BE49-F238E27FC236}">
                <a16:creationId xmlns:a16="http://schemas.microsoft.com/office/drawing/2014/main" id="{BB1B18B0-E750-DC72-7DFC-1D0C476F77D0}"/>
              </a:ext>
            </a:extLst>
          </p:cNvPr>
          <p:cNvSpPr>
            <a:spLocks noGrp="1"/>
          </p:cNvSpPr>
          <p:nvPr>
            <p:ph idx="1"/>
          </p:nvPr>
        </p:nvSpPr>
        <p:spPr/>
        <p:txBody>
          <a:bodyPr/>
          <a:lstStyle/>
          <a:p>
            <a:r>
              <a:rPr lang="en-US" dirty="0"/>
              <a:t>So the only crime Galpin will be convicted of is failure to register. </a:t>
            </a:r>
          </a:p>
          <a:p>
            <a:r>
              <a:rPr lang="en-US" dirty="0"/>
              <a:t>(a) This is an acceptable result.</a:t>
            </a:r>
          </a:p>
          <a:p>
            <a:r>
              <a:rPr lang="en-US" dirty="0"/>
              <a:t>(b) This is not an acceptable result. </a:t>
            </a:r>
          </a:p>
        </p:txBody>
      </p:sp>
    </p:spTree>
    <p:extLst>
      <p:ext uri="{BB962C8B-B14F-4D97-AF65-F5344CB8AC3E}">
        <p14:creationId xmlns:p14="http://schemas.microsoft.com/office/powerpoint/2010/main" val="1857244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F8C7-2D7D-5589-482F-A510CFDC485D}"/>
              </a:ext>
            </a:extLst>
          </p:cNvPr>
          <p:cNvSpPr>
            <a:spLocks noGrp="1"/>
          </p:cNvSpPr>
          <p:nvPr>
            <p:ph type="title"/>
          </p:nvPr>
        </p:nvSpPr>
        <p:spPr/>
        <p:txBody>
          <a:bodyPr/>
          <a:lstStyle/>
          <a:p>
            <a:r>
              <a:rPr lang="en-US" dirty="0"/>
              <a:t>Admitting Evidence Anyway </a:t>
            </a:r>
          </a:p>
        </p:txBody>
      </p:sp>
      <p:sp>
        <p:nvSpPr>
          <p:cNvPr id="3" name="Content Placeholder 2">
            <a:extLst>
              <a:ext uri="{FF2B5EF4-FFF2-40B4-BE49-F238E27FC236}">
                <a16:creationId xmlns:a16="http://schemas.microsoft.com/office/drawing/2014/main" id="{44EA2E2F-C956-9290-8CDA-BF590C6ADBEE}"/>
              </a:ext>
            </a:extLst>
          </p:cNvPr>
          <p:cNvSpPr>
            <a:spLocks noGrp="1"/>
          </p:cNvSpPr>
          <p:nvPr>
            <p:ph idx="1"/>
          </p:nvPr>
        </p:nvSpPr>
        <p:spPr/>
        <p:txBody>
          <a:bodyPr/>
          <a:lstStyle/>
          <a:p>
            <a:r>
              <a:rPr lang="en-US" dirty="0"/>
              <a:t>Severability</a:t>
            </a:r>
          </a:p>
          <a:p>
            <a:r>
              <a:rPr lang="en-US" dirty="0"/>
              <a:t>Good faith</a:t>
            </a:r>
          </a:p>
        </p:txBody>
      </p:sp>
    </p:spTree>
    <p:extLst>
      <p:ext uri="{BB962C8B-B14F-4D97-AF65-F5344CB8AC3E}">
        <p14:creationId xmlns:p14="http://schemas.microsoft.com/office/powerpoint/2010/main" val="1397037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B1559-803D-4315-BE9E-6F1CC88C3835}"/>
              </a:ext>
            </a:extLst>
          </p:cNvPr>
          <p:cNvSpPr>
            <a:spLocks noGrp="1"/>
          </p:cNvSpPr>
          <p:nvPr>
            <p:ph type="title"/>
          </p:nvPr>
        </p:nvSpPr>
        <p:spPr/>
        <p:txBody>
          <a:bodyPr/>
          <a:lstStyle/>
          <a:p>
            <a:r>
              <a:rPr lang="en-US" dirty="0"/>
              <a:t>Which Court? </a:t>
            </a:r>
          </a:p>
        </p:txBody>
      </p:sp>
      <p:sp>
        <p:nvSpPr>
          <p:cNvPr id="3" name="Content Placeholder 2">
            <a:extLst>
              <a:ext uri="{FF2B5EF4-FFF2-40B4-BE49-F238E27FC236}">
                <a16:creationId xmlns:a16="http://schemas.microsoft.com/office/drawing/2014/main" id="{43CBECD4-A189-7AC2-C97A-F4B69066C5E5}"/>
              </a:ext>
            </a:extLst>
          </p:cNvPr>
          <p:cNvSpPr>
            <a:spLocks noGrp="1"/>
          </p:cNvSpPr>
          <p:nvPr>
            <p:ph idx="1"/>
          </p:nvPr>
        </p:nvSpPr>
        <p:spPr/>
        <p:txBody>
          <a:bodyPr/>
          <a:lstStyle/>
          <a:p>
            <a:r>
              <a:rPr lang="en-US" dirty="0"/>
              <a:t>Which court decision do you think is right?</a:t>
            </a:r>
          </a:p>
          <a:p>
            <a:r>
              <a:rPr lang="en-US" dirty="0"/>
              <a:t>(a) </a:t>
            </a:r>
            <a:r>
              <a:rPr lang="en-US" i="1" dirty="0"/>
              <a:t>Apple iPhone</a:t>
            </a:r>
          </a:p>
          <a:p>
            <a:r>
              <a:rPr lang="en-US" dirty="0"/>
              <a:t>(b) </a:t>
            </a:r>
            <a:r>
              <a:rPr lang="en-US" i="1" dirty="0"/>
              <a:t>Galpin</a:t>
            </a:r>
          </a:p>
          <a:p>
            <a:r>
              <a:rPr lang="en-US" dirty="0"/>
              <a:t>(c) Neither</a:t>
            </a:r>
          </a:p>
        </p:txBody>
      </p:sp>
    </p:spTree>
    <p:extLst>
      <p:ext uri="{BB962C8B-B14F-4D97-AF65-F5344CB8AC3E}">
        <p14:creationId xmlns:p14="http://schemas.microsoft.com/office/powerpoint/2010/main" val="3012269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088812-F9EF-BD3D-FDC2-1C7C3BAC72ED}"/>
              </a:ext>
            </a:extLst>
          </p:cNvPr>
          <p:cNvSpPr>
            <a:spLocks noGrp="1"/>
          </p:cNvSpPr>
          <p:nvPr>
            <p:ph type="title"/>
          </p:nvPr>
        </p:nvSpPr>
        <p:spPr/>
        <p:txBody>
          <a:bodyPr/>
          <a:lstStyle/>
          <a:p>
            <a:r>
              <a:rPr lang="en-US" dirty="0"/>
              <a:t>Information Retrieval 101</a:t>
            </a:r>
          </a:p>
        </p:txBody>
      </p:sp>
      <p:sp>
        <p:nvSpPr>
          <p:cNvPr id="5" name="Text Placeholder 4">
            <a:extLst>
              <a:ext uri="{FF2B5EF4-FFF2-40B4-BE49-F238E27FC236}">
                <a16:creationId xmlns:a16="http://schemas.microsoft.com/office/drawing/2014/main" id="{E42DD72C-B2A6-4625-7E35-95688BF592A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4305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42A-F320-5169-B8AE-CDAC44DC4314}"/>
              </a:ext>
            </a:extLst>
          </p:cNvPr>
          <p:cNvSpPr>
            <a:spLocks noGrp="1"/>
          </p:cNvSpPr>
          <p:nvPr>
            <p:ph type="title"/>
          </p:nvPr>
        </p:nvSpPr>
        <p:spPr/>
        <p:txBody>
          <a:bodyPr/>
          <a:lstStyle/>
          <a:p>
            <a:r>
              <a:rPr lang="en-US" dirty="0"/>
              <a:t>Goal </a:t>
            </a:r>
          </a:p>
        </p:txBody>
      </p:sp>
      <p:sp>
        <p:nvSpPr>
          <p:cNvPr id="3" name="Content Placeholder 2">
            <a:extLst>
              <a:ext uri="{FF2B5EF4-FFF2-40B4-BE49-F238E27FC236}">
                <a16:creationId xmlns:a16="http://schemas.microsoft.com/office/drawing/2014/main" id="{EA80D5B8-7941-B335-D857-B856D96FFF81}"/>
              </a:ext>
            </a:extLst>
          </p:cNvPr>
          <p:cNvSpPr>
            <a:spLocks noGrp="1"/>
          </p:cNvSpPr>
          <p:nvPr>
            <p:ph idx="1"/>
          </p:nvPr>
        </p:nvSpPr>
        <p:spPr/>
        <p:txBody>
          <a:bodyPr/>
          <a:lstStyle/>
          <a:p>
            <a:r>
              <a:rPr lang="en-US" sz="2800" dirty="0"/>
              <a:t>Effectively sort information (i.e., emails in Gmail Account) into</a:t>
            </a:r>
          </a:p>
          <a:p>
            <a:endParaRPr lang="en-US" sz="2800" dirty="0"/>
          </a:p>
          <a:p>
            <a:pPr lvl="1"/>
            <a:endParaRPr lang="en-US" sz="2400" dirty="0"/>
          </a:p>
          <a:p>
            <a:pPr marL="514350" indent="-514350">
              <a:buFont typeface="+mj-lt"/>
              <a:buAutoNum type="arabicPeriod"/>
            </a:pPr>
            <a:r>
              <a:rPr lang="en-US" dirty="0"/>
              <a:t>information likely relevant to criminal activity identified in warrant, and </a:t>
            </a:r>
          </a:p>
          <a:p>
            <a:pPr marL="514350" indent="-514350">
              <a:buFont typeface="+mj-lt"/>
              <a:buAutoNum type="arabicPeriod"/>
            </a:pPr>
            <a:r>
              <a:rPr lang="en-US" dirty="0"/>
              <a:t>information that is not relevant</a:t>
            </a:r>
          </a:p>
        </p:txBody>
      </p:sp>
    </p:spTree>
    <p:extLst>
      <p:ext uri="{BB962C8B-B14F-4D97-AF65-F5344CB8AC3E}">
        <p14:creationId xmlns:p14="http://schemas.microsoft.com/office/powerpoint/2010/main" val="393655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FDF61-D84D-2BC1-C90C-E34E9E619B8E}"/>
              </a:ext>
            </a:extLst>
          </p:cNvPr>
          <p:cNvSpPr>
            <a:spLocks noGrp="1"/>
          </p:cNvSpPr>
          <p:nvPr>
            <p:ph type="title"/>
          </p:nvPr>
        </p:nvSpPr>
        <p:spPr/>
        <p:txBody>
          <a:bodyPr/>
          <a:lstStyle/>
          <a:p>
            <a:r>
              <a:rPr lang="en-US" dirty="0"/>
              <a:t>The Locked House</a:t>
            </a:r>
          </a:p>
        </p:txBody>
      </p:sp>
      <p:sp>
        <p:nvSpPr>
          <p:cNvPr id="3" name="Content Placeholder 2">
            <a:extLst>
              <a:ext uri="{FF2B5EF4-FFF2-40B4-BE49-F238E27FC236}">
                <a16:creationId xmlns:a16="http://schemas.microsoft.com/office/drawing/2014/main" id="{B5DB24DA-D7C1-234D-7424-854550349665}"/>
              </a:ext>
            </a:extLst>
          </p:cNvPr>
          <p:cNvSpPr>
            <a:spLocks noGrp="1"/>
          </p:cNvSpPr>
          <p:nvPr>
            <p:ph idx="1"/>
          </p:nvPr>
        </p:nvSpPr>
        <p:spPr/>
        <p:txBody>
          <a:bodyPr/>
          <a:lstStyle/>
          <a:p>
            <a:r>
              <a:rPr lang="en-US" dirty="0"/>
              <a:t>If the government has a valid warrant to search your house, they can demand the key to open the door. </a:t>
            </a:r>
          </a:p>
          <a:p>
            <a:pPr marL="0" indent="0">
              <a:buNone/>
            </a:pPr>
            <a:endParaRPr lang="en-US" dirty="0"/>
          </a:p>
        </p:txBody>
      </p:sp>
    </p:spTree>
    <p:extLst>
      <p:ext uri="{BB962C8B-B14F-4D97-AF65-F5344CB8AC3E}">
        <p14:creationId xmlns:p14="http://schemas.microsoft.com/office/powerpoint/2010/main" val="36250703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US" dirty="0">
                <a:latin typeface="Arial" charset="0"/>
                <a:ea typeface="ＭＳ Ｐゴシック" charset="0"/>
                <a:cs typeface="ＭＳ Ｐゴシック" charset="0"/>
              </a:rPr>
              <a:t>This is classic information retrieval</a:t>
            </a:r>
          </a:p>
        </p:txBody>
      </p:sp>
      <p:sp>
        <p:nvSpPr>
          <p:cNvPr id="64514" name="Content Placeholder 2"/>
          <p:cNvSpPr>
            <a:spLocks noGrp="1"/>
          </p:cNvSpPr>
          <p:nvPr>
            <p:ph idx="1"/>
          </p:nvPr>
        </p:nvSpPr>
        <p:spPr/>
        <p:txBody>
          <a:bodyPr/>
          <a:lstStyle/>
          <a:p>
            <a:r>
              <a:rPr lang="en-US" dirty="0">
                <a:latin typeface="Arial" charset="0"/>
                <a:ea typeface="ＭＳ Ｐゴシック" charset="0"/>
                <a:cs typeface="ＭＳ Ｐゴシック" charset="0"/>
              </a:rPr>
              <a:t>From document collection (e.g., emails), given query </a:t>
            </a:r>
          </a:p>
          <a:p>
            <a:pPr lvl="1"/>
            <a:r>
              <a:rPr lang="en-US" dirty="0">
                <a:latin typeface="Arial" charset="0"/>
                <a:ea typeface="ＭＳ Ｐゴシック" charset="0"/>
                <a:cs typeface="ＭＳ Ｐゴシック" charset="0"/>
              </a:rPr>
              <a:t>Return (depending on context) as many of relevant documents as you can. Percentage returned: </a:t>
            </a:r>
            <a:r>
              <a:rPr lang="en-US" b="1" dirty="0">
                <a:solidFill>
                  <a:srgbClr val="FF0000"/>
                </a:solidFill>
                <a:latin typeface="Arial" charset="0"/>
                <a:cs typeface="ＭＳ Ｐゴシック" charset="0"/>
              </a:rPr>
              <a:t>recall</a:t>
            </a:r>
          </a:p>
          <a:p>
            <a:pPr lvl="1"/>
            <a:r>
              <a:rPr lang="en-US" dirty="0">
                <a:latin typeface="Arial" charset="0"/>
                <a:cs typeface="ＭＳ Ｐゴシック" charset="0"/>
              </a:rPr>
              <a:t>Return </a:t>
            </a:r>
            <a:r>
              <a:rPr lang="en-US" i="1" dirty="0">
                <a:latin typeface="Arial" charset="0"/>
                <a:cs typeface="ＭＳ Ｐゴシック" charset="0"/>
              </a:rPr>
              <a:t>only</a:t>
            </a:r>
            <a:r>
              <a:rPr lang="en-US" dirty="0">
                <a:latin typeface="Arial" charset="0"/>
                <a:cs typeface="ＭＳ Ｐゴシック" charset="0"/>
              </a:rPr>
              <a:t> relevant documents. Percentage relevant: </a:t>
            </a:r>
            <a:r>
              <a:rPr lang="en-US" b="1" dirty="0">
                <a:solidFill>
                  <a:srgbClr val="FF0000"/>
                </a:solidFill>
                <a:latin typeface="Arial" charset="0"/>
                <a:cs typeface="ＭＳ Ｐゴシック" charset="0"/>
              </a:rPr>
              <a:t>precision</a:t>
            </a:r>
            <a:endParaRPr lang="en-US" dirty="0">
              <a:solidFill>
                <a:srgbClr val="FF0000"/>
              </a:solidFill>
              <a:latin typeface="Arial" charset="0"/>
              <a:ea typeface="ＭＳ Ｐゴシック" charset="0"/>
              <a:cs typeface="ＭＳ Ｐゴシック" charset="0"/>
            </a:endParaRPr>
          </a:p>
          <a:p>
            <a:r>
              <a:rPr lang="en-US" dirty="0">
                <a:latin typeface="Arial" charset="0"/>
                <a:ea typeface="ＭＳ Ｐゴシック" charset="0"/>
                <a:cs typeface="ＭＳ Ｐゴシック" charset="0"/>
              </a:rPr>
              <a:t>Tradeoff: As one of recall, precision goes up, other goes down</a:t>
            </a:r>
          </a:p>
        </p:txBody>
      </p:sp>
    </p:spTree>
    <p:extLst>
      <p:ext uri="{BB962C8B-B14F-4D97-AF65-F5344CB8AC3E}">
        <p14:creationId xmlns:p14="http://schemas.microsoft.com/office/powerpoint/2010/main" val="2516843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F235C-38CB-C2AE-0C38-84ECA7218BDF}"/>
              </a:ext>
            </a:extLst>
          </p:cNvPr>
          <p:cNvSpPr>
            <a:spLocks noGrp="1"/>
          </p:cNvSpPr>
          <p:nvPr>
            <p:ph type="title"/>
          </p:nvPr>
        </p:nvSpPr>
        <p:spPr/>
        <p:txBody>
          <a:bodyPr/>
          <a:lstStyle/>
          <a:p>
            <a:r>
              <a:rPr lang="en-US" dirty="0"/>
              <a:t>NOT the Google (or Bing) search problem</a:t>
            </a:r>
          </a:p>
        </p:txBody>
      </p:sp>
      <p:sp>
        <p:nvSpPr>
          <p:cNvPr id="3" name="Content Placeholder 2">
            <a:extLst>
              <a:ext uri="{FF2B5EF4-FFF2-40B4-BE49-F238E27FC236}">
                <a16:creationId xmlns:a16="http://schemas.microsoft.com/office/drawing/2014/main" id="{F21B4BBF-E52A-3917-E7CD-470FC2092766}"/>
              </a:ext>
            </a:extLst>
          </p:cNvPr>
          <p:cNvSpPr>
            <a:spLocks noGrp="1"/>
          </p:cNvSpPr>
          <p:nvPr>
            <p:ph idx="1"/>
          </p:nvPr>
        </p:nvSpPr>
        <p:spPr/>
        <p:txBody>
          <a:bodyPr/>
          <a:lstStyle/>
          <a:p>
            <a:r>
              <a:rPr lang="en-US" dirty="0"/>
              <a:t>Web gives extra structure of links, which form heart of web search algorithms (</a:t>
            </a:r>
            <a:r>
              <a:rPr lang="en-US" dirty="0" err="1"/>
              <a:t>pagerank</a:t>
            </a:r>
            <a:r>
              <a:rPr lang="en-US" dirty="0"/>
              <a:t>)</a:t>
            </a:r>
          </a:p>
          <a:p>
            <a:r>
              <a:rPr lang="en-US" dirty="0"/>
              <a:t>Care about precision, and finding the very best, but not recall</a:t>
            </a:r>
          </a:p>
          <a:p>
            <a:r>
              <a:rPr lang="en-US" dirty="0"/>
              <a:t>FBI probably doesn’t have 10,000 A+ software engineers who were offered $130,000 starting salary right out of BS degree</a:t>
            </a:r>
          </a:p>
        </p:txBody>
      </p:sp>
    </p:spTree>
    <p:extLst>
      <p:ext uri="{BB962C8B-B14F-4D97-AF65-F5344CB8AC3E}">
        <p14:creationId xmlns:p14="http://schemas.microsoft.com/office/powerpoint/2010/main" val="284669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FBB48-BECA-4E05-CCB9-C00932BA2DDA}"/>
              </a:ext>
            </a:extLst>
          </p:cNvPr>
          <p:cNvSpPr>
            <a:spLocks noGrp="1"/>
          </p:cNvSpPr>
          <p:nvPr>
            <p:ph type="title"/>
          </p:nvPr>
        </p:nvSpPr>
        <p:spPr/>
        <p:txBody>
          <a:bodyPr/>
          <a:lstStyle/>
          <a:p>
            <a:r>
              <a:rPr lang="en-US" dirty="0"/>
              <a:t>Gmail accounts</a:t>
            </a:r>
          </a:p>
        </p:txBody>
      </p:sp>
      <p:sp>
        <p:nvSpPr>
          <p:cNvPr id="3" name="Content Placeholder 2">
            <a:extLst>
              <a:ext uri="{FF2B5EF4-FFF2-40B4-BE49-F238E27FC236}">
                <a16:creationId xmlns:a16="http://schemas.microsoft.com/office/drawing/2014/main" id="{AEAE1E08-FAD5-436A-3605-3C5965FA9B3D}"/>
              </a:ext>
            </a:extLst>
          </p:cNvPr>
          <p:cNvSpPr>
            <a:spLocks noGrp="1"/>
          </p:cNvSpPr>
          <p:nvPr>
            <p:ph idx="1"/>
          </p:nvPr>
        </p:nvSpPr>
        <p:spPr/>
        <p:txBody>
          <a:bodyPr/>
          <a:lstStyle/>
          <a:p>
            <a:r>
              <a:rPr lang="en-US" dirty="0"/>
              <a:t>Typical Gmail account: 17,000 emails. (Prof. Sloan 36,621)</a:t>
            </a:r>
          </a:p>
          <a:p>
            <a:r>
              <a:rPr lang="en-US" dirty="0"/>
              <a:t>Having outside impartial person scan through them, at 2 minutes per email</a:t>
            </a:r>
          </a:p>
          <a:p>
            <a:pPr lvl="1"/>
            <a:r>
              <a:rPr lang="en-US" dirty="0"/>
              <a:t>70 8-hour person days!</a:t>
            </a:r>
          </a:p>
          <a:p>
            <a:endParaRPr lang="en-US" dirty="0"/>
          </a:p>
          <a:p>
            <a:endParaRPr lang="en-US" dirty="0"/>
          </a:p>
        </p:txBody>
      </p:sp>
    </p:spTree>
    <p:extLst>
      <p:ext uri="{BB962C8B-B14F-4D97-AF65-F5344CB8AC3E}">
        <p14:creationId xmlns:p14="http://schemas.microsoft.com/office/powerpoint/2010/main" val="18190991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8E9D6-6B99-0DCE-7796-5EA545D2CC4D}"/>
              </a:ext>
            </a:extLst>
          </p:cNvPr>
          <p:cNvSpPr>
            <a:spLocks noGrp="1"/>
          </p:cNvSpPr>
          <p:nvPr>
            <p:ph type="title"/>
          </p:nvPr>
        </p:nvSpPr>
        <p:spPr/>
        <p:txBody>
          <a:bodyPr/>
          <a:lstStyle/>
          <a:p>
            <a:r>
              <a:rPr lang="en-US" dirty="0"/>
              <a:t>Information retrieval basics</a:t>
            </a:r>
          </a:p>
        </p:txBody>
      </p:sp>
      <p:sp>
        <p:nvSpPr>
          <p:cNvPr id="3" name="Content Placeholder 2">
            <a:extLst>
              <a:ext uri="{FF2B5EF4-FFF2-40B4-BE49-F238E27FC236}">
                <a16:creationId xmlns:a16="http://schemas.microsoft.com/office/drawing/2014/main" id="{C828C887-B9BA-EF70-243A-A4554B7C12ED}"/>
              </a:ext>
            </a:extLst>
          </p:cNvPr>
          <p:cNvSpPr>
            <a:spLocks noGrp="1"/>
          </p:cNvSpPr>
          <p:nvPr>
            <p:ph idx="1"/>
          </p:nvPr>
        </p:nvSpPr>
        <p:spPr/>
        <p:txBody>
          <a:bodyPr/>
          <a:lstStyle/>
          <a:p>
            <a:r>
              <a:rPr lang="en-US" dirty="0"/>
              <a:t>Remove </a:t>
            </a:r>
            <a:r>
              <a:rPr lang="en-US" i="1" dirty="0"/>
              <a:t>stop words </a:t>
            </a:r>
            <a:r>
              <a:rPr lang="en-US" dirty="0"/>
              <a:t>and stem query and targets:</a:t>
            </a:r>
          </a:p>
          <a:p>
            <a:r>
              <a:rPr lang="en-US" dirty="0"/>
              <a:t>“Any digital images documenting, referencing, or related to the production, storage, or dissemination of biological agents, toxins, or delivery systems”</a:t>
            </a:r>
          </a:p>
        </p:txBody>
      </p:sp>
    </p:spTree>
    <p:extLst>
      <p:ext uri="{BB962C8B-B14F-4D97-AF65-F5344CB8AC3E}">
        <p14:creationId xmlns:p14="http://schemas.microsoft.com/office/powerpoint/2010/main" val="40909674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8E9D6-6B99-0DCE-7796-5EA545D2CC4D}"/>
              </a:ext>
            </a:extLst>
          </p:cNvPr>
          <p:cNvSpPr>
            <a:spLocks noGrp="1"/>
          </p:cNvSpPr>
          <p:nvPr>
            <p:ph type="title"/>
          </p:nvPr>
        </p:nvSpPr>
        <p:spPr/>
        <p:txBody>
          <a:bodyPr/>
          <a:lstStyle/>
          <a:p>
            <a:r>
              <a:rPr lang="en-US" dirty="0"/>
              <a:t>Information retrieval basics</a:t>
            </a:r>
          </a:p>
        </p:txBody>
      </p:sp>
      <p:sp>
        <p:nvSpPr>
          <p:cNvPr id="3" name="Content Placeholder 2">
            <a:extLst>
              <a:ext uri="{FF2B5EF4-FFF2-40B4-BE49-F238E27FC236}">
                <a16:creationId xmlns:a16="http://schemas.microsoft.com/office/drawing/2014/main" id="{C828C887-B9BA-EF70-243A-A4554B7C12ED}"/>
              </a:ext>
            </a:extLst>
          </p:cNvPr>
          <p:cNvSpPr>
            <a:spLocks noGrp="1"/>
          </p:cNvSpPr>
          <p:nvPr>
            <p:ph idx="1"/>
          </p:nvPr>
        </p:nvSpPr>
        <p:spPr/>
        <p:txBody>
          <a:bodyPr/>
          <a:lstStyle/>
          <a:p>
            <a:r>
              <a:rPr lang="en-US" dirty="0"/>
              <a:t>Remove </a:t>
            </a:r>
            <a:r>
              <a:rPr lang="en-US" i="1" dirty="0"/>
              <a:t>stop words </a:t>
            </a:r>
            <a:r>
              <a:rPr lang="en-US" dirty="0"/>
              <a:t>and </a:t>
            </a:r>
            <a:r>
              <a:rPr lang="en-US" i="1" dirty="0"/>
              <a:t>stem</a:t>
            </a:r>
            <a:r>
              <a:rPr lang="en-US" dirty="0"/>
              <a:t> query and targets:</a:t>
            </a:r>
          </a:p>
          <a:p>
            <a:r>
              <a:rPr lang="en-US" dirty="0"/>
              <a:t>“</a:t>
            </a:r>
            <a:r>
              <a:rPr lang="en-US" strike="sngStrike" dirty="0"/>
              <a:t>Any</a:t>
            </a:r>
            <a:r>
              <a:rPr lang="en-US" dirty="0"/>
              <a:t> digital images documenting, referencing, </a:t>
            </a:r>
            <a:r>
              <a:rPr lang="en-US" strike="sngStrike" dirty="0"/>
              <a:t>or</a:t>
            </a:r>
            <a:r>
              <a:rPr lang="en-US" dirty="0"/>
              <a:t> related </a:t>
            </a:r>
            <a:r>
              <a:rPr lang="en-US" strike="sngStrike" dirty="0"/>
              <a:t>to</a:t>
            </a:r>
            <a:r>
              <a:rPr lang="en-US" dirty="0"/>
              <a:t> </a:t>
            </a:r>
            <a:r>
              <a:rPr lang="en-US" strike="sngStrike" dirty="0"/>
              <a:t>the</a:t>
            </a:r>
            <a:r>
              <a:rPr lang="en-US" dirty="0"/>
              <a:t> production, storage, </a:t>
            </a:r>
            <a:r>
              <a:rPr lang="en-US" strike="sngStrike" dirty="0"/>
              <a:t>or</a:t>
            </a:r>
            <a:r>
              <a:rPr lang="en-US" dirty="0"/>
              <a:t> dissemination </a:t>
            </a:r>
            <a:r>
              <a:rPr lang="en-US" strike="sngStrike" dirty="0"/>
              <a:t>of</a:t>
            </a:r>
            <a:r>
              <a:rPr lang="en-US" dirty="0"/>
              <a:t> biological agents, toxins, </a:t>
            </a:r>
            <a:r>
              <a:rPr lang="en-US" strike="sngStrike" dirty="0"/>
              <a:t>or</a:t>
            </a:r>
            <a:r>
              <a:rPr lang="en-US" dirty="0"/>
              <a:t> delivery systems”</a:t>
            </a:r>
          </a:p>
          <a:p>
            <a:r>
              <a:rPr lang="en-US" dirty="0"/>
              <a:t>digital image* document* </a:t>
            </a:r>
            <a:r>
              <a:rPr lang="en-US" dirty="0" err="1"/>
              <a:t>referenc</a:t>
            </a:r>
            <a:r>
              <a:rPr lang="en-US" dirty="0"/>
              <a:t>* relate* production storage </a:t>
            </a:r>
            <a:r>
              <a:rPr lang="en-US" dirty="0" err="1"/>
              <a:t>disseminat</a:t>
            </a:r>
            <a:r>
              <a:rPr lang="en-US" dirty="0"/>
              <a:t>* </a:t>
            </a:r>
            <a:r>
              <a:rPr lang="en-US" dirty="0" err="1"/>
              <a:t>biolog</a:t>
            </a:r>
            <a:r>
              <a:rPr lang="en-US" dirty="0"/>
              <a:t>* agent*  toxin* deliver* system*</a:t>
            </a:r>
          </a:p>
          <a:p>
            <a:r>
              <a:rPr lang="en-US" dirty="0"/>
              <a:t>Treat as unordered “bag of words”</a:t>
            </a:r>
          </a:p>
        </p:txBody>
      </p:sp>
    </p:spTree>
    <p:extLst>
      <p:ext uri="{BB962C8B-B14F-4D97-AF65-F5344CB8AC3E}">
        <p14:creationId xmlns:p14="http://schemas.microsoft.com/office/powerpoint/2010/main" val="1668825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BBE23-2D19-D13A-879F-2585BB14A458}"/>
              </a:ext>
            </a:extLst>
          </p:cNvPr>
          <p:cNvSpPr>
            <a:spLocks noGrp="1"/>
          </p:cNvSpPr>
          <p:nvPr>
            <p:ph type="title"/>
          </p:nvPr>
        </p:nvSpPr>
        <p:spPr/>
        <p:txBody>
          <a:bodyPr/>
          <a:lstStyle/>
          <a:p>
            <a:r>
              <a:rPr lang="en-US" dirty="0"/>
              <a:t>Search</a:t>
            </a:r>
          </a:p>
        </p:txBody>
      </p:sp>
      <p:sp>
        <p:nvSpPr>
          <p:cNvPr id="3" name="Content Placeholder 2">
            <a:extLst>
              <a:ext uri="{FF2B5EF4-FFF2-40B4-BE49-F238E27FC236}">
                <a16:creationId xmlns:a16="http://schemas.microsoft.com/office/drawing/2014/main" id="{54E9F514-BDE8-8D34-29E9-0E31FC0DD905}"/>
              </a:ext>
            </a:extLst>
          </p:cNvPr>
          <p:cNvSpPr>
            <a:spLocks noGrp="1"/>
          </p:cNvSpPr>
          <p:nvPr>
            <p:ph idx="1"/>
          </p:nvPr>
        </p:nvSpPr>
        <p:spPr/>
        <p:txBody>
          <a:bodyPr/>
          <a:lstStyle/>
          <a:p>
            <a:r>
              <a:rPr lang="en-US" dirty="0"/>
              <a:t>Take bag of words in query and bag of words in each document and treat them as vectors; return once that are close (in direction, not magnitude)</a:t>
            </a:r>
          </a:p>
          <a:p>
            <a:r>
              <a:rPr lang="en-US" dirty="0"/>
              <a:t>Could also take especially relevant words (</a:t>
            </a:r>
            <a:r>
              <a:rPr lang="en-US" i="1" dirty="0"/>
              <a:t>toxin? ricin?) </a:t>
            </a:r>
            <a:r>
              <a:rPr lang="en-US" dirty="0"/>
              <a:t>and return anything with those words in addition</a:t>
            </a:r>
          </a:p>
          <a:p>
            <a:endParaRPr lang="en-US" dirty="0"/>
          </a:p>
        </p:txBody>
      </p:sp>
    </p:spTree>
    <p:extLst>
      <p:ext uri="{BB962C8B-B14F-4D97-AF65-F5344CB8AC3E}">
        <p14:creationId xmlns:p14="http://schemas.microsoft.com/office/powerpoint/2010/main" val="2264080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98F16-D1E8-2216-0497-16A6A8D8C3DB}"/>
              </a:ext>
            </a:extLst>
          </p:cNvPr>
          <p:cNvSpPr>
            <a:spLocks noGrp="1"/>
          </p:cNvSpPr>
          <p:nvPr>
            <p:ph type="title"/>
          </p:nvPr>
        </p:nvSpPr>
        <p:spPr/>
        <p:txBody>
          <a:bodyPr/>
          <a:lstStyle/>
          <a:p>
            <a:r>
              <a:rPr lang="en-US" dirty="0"/>
              <a:t>Precision not 100%; not close with high recall	</a:t>
            </a:r>
          </a:p>
        </p:txBody>
      </p:sp>
      <p:sp>
        <p:nvSpPr>
          <p:cNvPr id="3" name="Content Placeholder 2">
            <a:extLst>
              <a:ext uri="{FF2B5EF4-FFF2-40B4-BE49-F238E27FC236}">
                <a16:creationId xmlns:a16="http://schemas.microsoft.com/office/drawing/2014/main" id="{A57961C0-C413-F012-6A42-DD341674D96D}"/>
              </a:ext>
            </a:extLst>
          </p:cNvPr>
          <p:cNvSpPr>
            <a:spLocks noGrp="1"/>
          </p:cNvSpPr>
          <p:nvPr>
            <p:ph idx="1"/>
          </p:nvPr>
        </p:nvSpPr>
        <p:spPr/>
        <p:txBody>
          <a:bodyPr/>
          <a:lstStyle/>
          <a:p>
            <a:r>
              <a:rPr lang="en-US" dirty="0"/>
              <a:t>Can perhaps get 90% for </a:t>
            </a:r>
            <a:r>
              <a:rPr lang="en-US" i="1" dirty="0"/>
              <a:t>both</a:t>
            </a:r>
            <a:r>
              <a:rPr lang="en-US" dirty="0"/>
              <a:t> recall and precision </a:t>
            </a:r>
            <a:r>
              <a:rPr lang="en-US" i="1" dirty="0"/>
              <a:t>together</a:t>
            </a:r>
            <a:r>
              <a:rPr lang="en-US" dirty="0"/>
              <a:t>, or 98% precision with 50% recall. Probably just cannot hit 99.5% precision with any non-terrible recall</a:t>
            </a:r>
          </a:p>
          <a:p>
            <a:r>
              <a:rPr lang="en-US" dirty="0"/>
              <a:t>And that’s assuming target emails don’t use any basic obfuscation. If every occurrence of “ricin” is replaced by “rice”, “bowling ball”, “package” or “stuff” basic IR methods will have terrible recall </a:t>
            </a:r>
          </a:p>
          <a:p>
            <a:r>
              <a:rPr lang="en-US" dirty="0"/>
              <a:t>But: Perhaps can improve by once building specialized search tool for emails in criminal investigations</a:t>
            </a:r>
          </a:p>
        </p:txBody>
      </p:sp>
    </p:spTree>
    <p:extLst>
      <p:ext uri="{BB962C8B-B14F-4D97-AF65-F5344CB8AC3E}">
        <p14:creationId xmlns:p14="http://schemas.microsoft.com/office/powerpoint/2010/main" val="1279219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6B07B-7C09-ACEF-F594-BECFC1085D3C}"/>
              </a:ext>
            </a:extLst>
          </p:cNvPr>
          <p:cNvSpPr>
            <a:spLocks noGrp="1"/>
          </p:cNvSpPr>
          <p:nvPr>
            <p:ph type="title"/>
          </p:nvPr>
        </p:nvSpPr>
        <p:spPr/>
        <p:txBody>
          <a:bodyPr/>
          <a:lstStyle/>
          <a:p>
            <a:r>
              <a:rPr lang="en-US" dirty="0"/>
              <a:t>Are Passwords Like Keys?</a:t>
            </a:r>
          </a:p>
        </p:txBody>
      </p:sp>
      <p:sp>
        <p:nvSpPr>
          <p:cNvPr id="3" name="Content Placeholder 2">
            <a:extLst>
              <a:ext uri="{FF2B5EF4-FFF2-40B4-BE49-F238E27FC236}">
                <a16:creationId xmlns:a16="http://schemas.microsoft.com/office/drawing/2014/main" id="{E751E8CB-D43D-A4AE-3A64-6912690F5280}"/>
              </a:ext>
            </a:extLst>
          </p:cNvPr>
          <p:cNvSpPr>
            <a:spLocks noGrp="1"/>
          </p:cNvSpPr>
          <p:nvPr>
            <p:ph idx="1"/>
          </p:nvPr>
        </p:nvSpPr>
        <p:spPr/>
        <p:txBody>
          <a:bodyPr/>
          <a:lstStyle/>
          <a:p>
            <a:r>
              <a:rPr lang="en-US" dirty="0"/>
              <a:t>Suppose the government has a valid warrant to search your password protected laptop. </a:t>
            </a:r>
          </a:p>
          <a:p>
            <a:r>
              <a:rPr lang="en-US" dirty="0"/>
              <a:t>Is the laptop like a locked house and the password like the key?</a:t>
            </a:r>
          </a:p>
          <a:p>
            <a:r>
              <a:rPr lang="en-US" dirty="0"/>
              <a:t>(a) Yes</a:t>
            </a:r>
          </a:p>
          <a:p>
            <a:r>
              <a:rPr lang="en-US" dirty="0"/>
              <a:t>(b) No</a:t>
            </a:r>
          </a:p>
        </p:txBody>
      </p:sp>
    </p:spTree>
    <p:extLst>
      <p:ext uri="{BB962C8B-B14F-4D97-AF65-F5344CB8AC3E}">
        <p14:creationId xmlns:p14="http://schemas.microsoft.com/office/powerpoint/2010/main" val="518116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3B25F-D3C5-9D09-D9E1-1DCD9F5B8B98}"/>
              </a:ext>
            </a:extLst>
          </p:cNvPr>
          <p:cNvSpPr>
            <a:spLocks noGrp="1"/>
          </p:cNvSpPr>
          <p:nvPr>
            <p:ph type="title"/>
          </p:nvPr>
        </p:nvSpPr>
        <p:spPr/>
        <p:txBody>
          <a:bodyPr/>
          <a:lstStyle/>
          <a:p>
            <a:r>
              <a:rPr lang="en-US" dirty="0"/>
              <a:t>Why Are Biometric </a:t>
            </a:r>
            <a:r>
              <a:rPr lang="en-US"/>
              <a:t>Identifiers Different?</a:t>
            </a:r>
          </a:p>
        </p:txBody>
      </p:sp>
      <p:sp>
        <p:nvSpPr>
          <p:cNvPr id="3" name="Content Placeholder 2">
            <a:extLst>
              <a:ext uri="{FF2B5EF4-FFF2-40B4-BE49-F238E27FC236}">
                <a16:creationId xmlns:a16="http://schemas.microsoft.com/office/drawing/2014/main" id="{85FD1841-08E6-27D7-7D2E-4FA7C5980887}"/>
              </a:ext>
            </a:extLst>
          </p:cNvPr>
          <p:cNvSpPr>
            <a:spLocks noGrp="1"/>
          </p:cNvSpPr>
          <p:nvPr>
            <p:ph idx="1"/>
          </p:nvPr>
        </p:nvSpPr>
        <p:spPr/>
        <p:txBody>
          <a:bodyPr/>
          <a:lstStyle/>
          <a:p>
            <a:r>
              <a:rPr lang="en-US" dirty="0"/>
              <a:t>They uniquely identify you.</a:t>
            </a:r>
          </a:p>
          <a:p>
            <a:r>
              <a:rPr lang="en-US" dirty="0"/>
              <a:t>The are part of your body,  and control over your body plays a special role in the law. </a:t>
            </a:r>
          </a:p>
        </p:txBody>
      </p:sp>
    </p:spTree>
    <p:extLst>
      <p:ext uri="{BB962C8B-B14F-4D97-AF65-F5344CB8AC3E}">
        <p14:creationId xmlns:p14="http://schemas.microsoft.com/office/powerpoint/2010/main" val="1727313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71351-FB42-993D-800E-AECA2AA42C99}"/>
              </a:ext>
            </a:extLst>
          </p:cNvPr>
          <p:cNvSpPr>
            <a:spLocks noGrp="1"/>
          </p:cNvSpPr>
          <p:nvPr>
            <p:ph type="title"/>
          </p:nvPr>
        </p:nvSpPr>
        <p:spPr/>
        <p:txBody>
          <a:bodyPr/>
          <a:lstStyle/>
          <a:p>
            <a:r>
              <a:rPr lang="en-US" sz="3600" dirty="0"/>
              <a:t>United States v. Liburd, </a:t>
            </a:r>
            <a:r>
              <a:rPr lang="sv-SE" sz="3600" dirty="0"/>
              <a:t>291 F. Supp. 2d 383 (D.V.I. 2003)</a:t>
            </a:r>
            <a:endParaRPr lang="en-US" sz="3600" dirty="0"/>
          </a:p>
        </p:txBody>
      </p:sp>
      <p:sp>
        <p:nvSpPr>
          <p:cNvPr id="3" name="Content Placeholder 2">
            <a:extLst>
              <a:ext uri="{FF2B5EF4-FFF2-40B4-BE49-F238E27FC236}">
                <a16:creationId xmlns:a16="http://schemas.microsoft.com/office/drawing/2014/main" id="{C93DC59B-8C2E-929A-7CEF-DA195874993D}"/>
              </a:ext>
            </a:extLst>
          </p:cNvPr>
          <p:cNvSpPr>
            <a:spLocks noGrp="1"/>
          </p:cNvSpPr>
          <p:nvPr>
            <p:ph idx="1"/>
          </p:nvPr>
        </p:nvSpPr>
        <p:spPr>
          <a:xfrm>
            <a:off x="609600" y="1295400"/>
            <a:ext cx="10972800" cy="4114799"/>
          </a:xfrm>
        </p:spPr>
        <p:txBody>
          <a:bodyPr/>
          <a:lstStyle/>
          <a:p>
            <a:pPr marL="0" marR="0">
              <a:spcBef>
                <a:spcPts val="0"/>
              </a:spcBef>
              <a:spcAft>
                <a:spcPts val="0"/>
              </a:spcAft>
            </a:pPr>
            <a:r>
              <a:rPr lang="en-US" sz="3200" kern="100" dirty="0">
                <a:effectLst/>
                <a:ea typeface="Calibri" panose="020F0502020204030204" pitchFamily="34" charset="0"/>
                <a:cs typeface="Times New Roman" panose="02020603050405020304" pitchFamily="18" charset="0"/>
              </a:rPr>
              <a:t>Liburd was charged robbery and robbery conspiracy under the Hobbes Act, 18 U.S.C. § 1951, which is a federal law that, among other things, prohibits robbery and conspiracy to commit robbery where that affects interstate or foreign commerce.</a:t>
            </a:r>
          </a:p>
          <a:p>
            <a:pPr marL="0" marR="0">
              <a:spcBef>
                <a:spcPts val="0"/>
              </a:spcBef>
              <a:spcAft>
                <a:spcPts val="0"/>
              </a:spcAft>
            </a:pPr>
            <a:r>
              <a:rPr lang="en-US" sz="3200" kern="100" dirty="0">
                <a:effectLst/>
                <a:ea typeface="Calibri" panose="020F0502020204030204" pitchFamily="34" charset="0"/>
                <a:cs typeface="Times New Roman" panose="02020603050405020304" pitchFamily="18" charset="0"/>
              </a:rPr>
              <a:t>The court issued a search warrant for “information associated with Defendant's Facebook account.” </a:t>
            </a:r>
          </a:p>
          <a:p>
            <a:pPr marL="0" marR="0">
              <a:spcBef>
                <a:spcPts val="0"/>
              </a:spcBef>
              <a:spcAft>
                <a:spcPts val="0"/>
              </a:spcAft>
            </a:pPr>
            <a:r>
              <a:rPr lang="en-US" sz="3200" kern="100" dirty="0">
                <a:effectLst/>
                <a:ea typeface="Calibri" panose="020F0502020204030204" pitchFamily="34" charset="0"/>
                <a:cs typeface="Times New Roman" panose="02020603050405020304" pitchFamily="18" charset="0"/>
              </a:rPr>
              <a:t>The decision does not indicate the extent of the information, but at one point defense counsel described it as “voluminous.” </a:t>
            </a:r>
          </a:p>
          <a:p>
            <a:pPr marL="0" marR="0" indent="457200">
              <a:lnSpc>
                <a:spcPts val="1375"/>
              </a:lnSpc>
              <a:spcBef>
                <a:spcPts val="0"/>
              </a:spcBef>
              <a:spcAft>
                <a:spcPts val="0"/>
              </a:spcAft>
            </a:pPr>
            <a:endParaRPr lang="en-US" dirty="0"/>
          </a:p>
        </p:txBody>
      </p:sp>
    </p:spTree>
    <p:extLst>
      <p:ext uri="{BB962C8B-B14F-4D97-AF65-F5344CB8AC3E}">
        <p14:creationId xmlns:p14="http://schemas.microsoft.com/office/powerpoint/2010/main" val="1469893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B6841-22F7-F984-199C-2BE1CAAD44E2}"/>
              </a:ext>
            </a:extLst>
          </p:cNvPr>
          <p:cNvSpPr>
            <a:spLocks noGrp="1"/>
          </p:cNvSpPr>
          <p:nvPr>
            <p:ph type="title"/>
          </p:nvPr>
        </p:nvSpPr>
        <p:spPr/>
        <p:txBody>
          <a:bodyPr/>
          <a:lstStyle/>
          <a:p>
            <a:r>
              <a:rPr lang="en-US" dirty="0"/>
              <a:t>Not </a:t>
            </a:r>
            <a:r>
              <a:rPr lang="en-US" dirty="0" err="1"/>
              <a:t>Overborad</a:t>
            </a:r>
            <a:endParaRPr lang="en-US" dirty="0"/>
          </a:p>
        </p:txBody>
      </p:sp>
      <p:sp>
        <p:nvSpPr>
          <p:cNvPr id="3" name="Content Placeholder 2">
            <a:extLst>
              <a:ext uri="{FF2B5EF4-FFF2-40B4-BE49-F238E27FC236}">
                <a16:creationId xmlns:a16="http://schemas.microsoft.com/office/drawing/2014/main" id="{F2231CD7-4BC5-1E4F-3E94-798891FE5810}"/>
              </a:ext>
            </a:extLst>
          </p:cNvPr>
          <p:cNvSpPr>
            <a:spLocks noGrp="1"/>
          </p:cNvSpPr>
          <p:nvPr>
            <p:ph idx="1"/>
          </p:nvPr>
        </p:nvSpPr>
        <p:spPr>
          <a:xfrm>
            <a:off x="609600" y="1219200"/>
            <a:ext cx="10972800" cy="5360986"/>
          </a:xfrm>
        </p:spPr>
        <p:txBody>
          <a:bodyPr/>
          <a:lstStyle/>
          <a:p>
            <a:r>
              <a:rPr lang="en-US" sz="2800" dirty="0"/>
              <a:t>The Court finds that the Facebook Warrant was not overbroad. </a:t>
            </a:r>
          </a:p>
          <a:p>
            <a:pPr lvl="1"/>
            <a:r>
              <a:rPr lang="en-US" sz="2400" dirty="0"/>
              <a:t>It is “well-established that a search warrant can properly permit the Government to obtain access to electronic information for purposes of a search even where the probable cause showing does not apply to the entirety of the electronic information that is disclosed to the Government.” . . .Here, because of the nature of digital media searches, it was proper for the search warrant to allow the FBI to search the entire contents of Defendant's Facebook account, once [the district court] determined that there existed probable cause to believe that evidence relating to Defendant's criminal activity was contained in that account, even if the account also contained information unrelated to criminal activity. Indeed, in the context of Facebook searches, “courts in this circuit repeatedly have recognized that ... avoiding the intrusiveness of a search while maintaining its efficacy is largely infeasible.”</a:t>
            </a:r>
          </a:p>
        </p:txBody>
      </p:sp>
    </p:spTree>
    <p:extLst>
      <p:ext uri="{BB962C8B-B14F-4D97-AF65-F5344CB8AC3E}">
        <p14:creationId xmlns:p14="http://schemas.microsoft.com/office/powerpoint/2010/main" val="3485057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EF007-CF3D-BCC9-E322-2145D64B341E}"/>
              </a:ext>
            </a:extLst>
          </p:cNvPr>
          <p:cNvSpPr>
            <a:spLocks noGrp="1"/>
          </p:cNvSpPr>
          <p:nvPr>
            <p:ph type="title"/>
          </p:nvPr>
        </p:nvSpPr>
        <p:spPr/>
        <p:txBody>
          <a:bodyPr/>
          <a:lstStyle/>
          <a:p>
            <a:r>
              <a:rPr lang="en-US" dirty="0"/>
              <a:t>Particularity</a:t>
            </a:r>
          </a:p>
        </p:txBody>
      </p:sp>
      <p:sp>
        <p:nvSpPr>
          <p:cNvPr id="3" name="Content Placeholder 2">
            <a:extLst>
              <a:ext uri="{FF2B5EF4-FFF2-40B4-BE49-F238E27FC236}">
                <a16:creationId xmlns:a16="http://schemas.microsoft.com/office/drawing/2014/main" id="{C352C84E-7F56-964A-0901-93206E037E32}"/>
              </a:ext>
            </a:extLst>
          </p:cNvPr>
          <p:cNvSpPr>
            <a:spLocks noGrp="1"/>
          </p:cNvSpPr>
          <p:nvPr>
            <p:ph idx="1"/>
          </p:nvPr>
        </p:nvSpPr>
        <p:spPr/>
        <p:txBody>
          <a:bodyPr/>
          <a:lstStyle/>
          <a:p>
            <a:r>
              <a:rPr lang="en-US" sz="3200" dirty="0">
                <a:ea typeface="Calibri" panose="020F0502020204030204" pitchFamily="34" charset="0"/>
                <a:cs typeface="Times New Roman" panose="02020603050405020304" pitchFamily="18" charset="0"/>
              </a:rPr>
              <a:t>S</a:t>
            </a:r>
            <a:r>
              <a:rPr lang="en-US" sz="3200" dirty="0">
                <a:effectLst/>
                <a:ea typeface="Calibri" panose="020F0502020204030204" pitchFamily="34" charset="0"/>
                <a:cs typeface="Times New Roman" panose="02020603050405020304" pitchFamily="18" charset="0"/>
              </a:rPr>
              <a:t>ome courts have held that the 4</a:t>
            </a:r>
            <a:r>
              <a:rPr lang="en-US" sz="3200" baseline="30000" dirty="0">
                <a:effectLst/>
                <a:ea typeface="Calibri" panose="020F0502020204030204" pitchFamily="34" charset="0"/>
                <a:cs typeface="Times New Roman" panose="02020603050405020304" pitchFamily="18" charset="0"/>
              </a:rPr>
              <a:t>th</a:t>
            </a:r>
            <a:r>
              <a:rPr lang="en-US" sz="3200" dirty="0">
                <a:effectLst/>
                <a:ea typeface="Calibri" panose="020F0502020204030204" pitchFamily="34" charset="0"/>
                <a:cs typeface="Times New Roman" panose="02020603050405020304" pitchFamily="18" charset="0"/>
              </a:rPr>
              <a:t> Amendment particularity requirement requires that applications for the search of electronically stored data include protocols or otherwise describe how the government will limit the possibility that data outside the scope of the warrant will be searched.</a:t>
            </a:r>
          </a:p>
          <a:p>
            <a:endParaRPr lang="en-US" dirty="0"/>
          </a:p>
        </p:txBody>
      </p:sp>
    </p:spTree>
    <p:extLst>
      <p:ext uri="{BB962C8B-B14F-4D97-AF65-F5344CB8AC3E}">
        <p14:creationId xmlns:p14="http://schemas.microsoft.com/office/powerpoint/2010/main" val="385413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F5032-93C1-4516-F337-65BAD04835CF}"/>
              </a:ext>
            </a:extLst>
          </p:cNvPr>
          <p:cNvSpPr>
            <a:spLocks noGrp="1"/>
          </p:cNvSpPr>
          <p:nvPr>
            <p:ph type="title"/>
          </p:nvPr>
        </p:nvSpPr>
        <p:spPr/>
        <p:txBody>
          <a:bodyPr/>
          <a:lstStyle/>
          <a:p>
            <a:r>
              <a:rPr lang="en-US" dirty="0"/>
              <a:t>The Electronic Search Problem</a:t>
            </a:r>
          </a:p>
        </p:txBody>
      </p:sp>
      <p:sp>
        <p:nvSpPr>
          <p:cNvPr id="3" name="Content Placeholder 2">
            <a:extLst>
              <a:ext uri="{FF2B5EF4-FFF2-40B4-BE49-F238E27FC236}">
                <a16:creationId xmlns:a16="http://schemas.microsoft.com/office/drawing/2014/main" id="{EF832807-3BDF-2D2C-5352-6224B32D807A}"/>
              </a:ext>
            </a:extLst>
          </p:cNvPr>
          <p:cNvSpPr>
            <a:spLocks noGrp="1"/>
          </p:cNvSpPr>
          <p:nvPr>
            <p:ph idx="1"/>
          </p:nvPr>
        </p:nvSpPr>
        <p:spPr>
          <a:xfrm>
            <a:off x="583894" y="1295400"/>
            <a:ext cx="10972800" cy="5410199"/>
          </a:xfrm>
        </p:spPr>
        <p:txBody>
          <a:bodyPr/>
          <a:lstStyle/>
          <a:p>
            <a:r>
              <a:rPr lang="en-US" sz="2600" dirty="0"/>
              <a:t>From </a:t>
            </a:r>
            <a:r>
              <a:rPr lang="en-US" sz="2600" i="1" dirty="0"/>
              <a:t>In the Matter Of The Search Of Apple iPhone, IMEI 013888003738427</a:t>
            </a:r>
            <a:r>
              <a:rPr lang="en-US" sz="2600" dirty="0"/>
              <a:t>:</a:t>
            </a:r>
          </a:p>
          <a:p>
            <a:pPr lvl="3"/>
            <a:r>
              <a:rPr lang="en-US" sz="2600" b="0" i="0" dirty="0">
                <a:solidFill>
                  <a:srgbClr val="000000"/>
                </a:solidFill>
                <a:effectLst/>
              </a:rPr>
              <a:t>MEI stands for “International Mobile Equipment Identity.” A unique number identifying a device on a mobile network. </a:t>
            </a:r>
          </a:p>
          <a:p>
            <a:pPr lvl="1"/>
            <a:r>
              <a:rPr lang="en-US" dirty="0">
                <a:solidFill>
                  <a:srgbClr val="000000"/>
                </a:solidFill>
                <a:effectLst/>
                <a:ea typeface="Times New Roman" panose="02020603050405020304" pitchFamily="18" charset="0"/>
                <a:cs typeface="Times New Roman" panose="02020603050405020304" pitchFamily="18" charset="0"/>
              </a:rPr>
              <a:t>“All the Court is asking the government to do is explain how it is going to conduct this search to minimize the risk that files outside the scope of the warrant will be discovered . . . over-seizing is an inherent part of the electronic search process [and so] requires </a:t>
            </a:r>
            <a:r>
              <a:rPr lang="en-US" dirty="0">
                <a:solidFill>
                  <a:srgbClr val="000000"/>
                </a:solidFill>
                <a:ea typeface="Times New Roman" panose="02020603050405020304" pitchFamily="18" charset="0"/>
                <a:cs typeface="Times New Roman" panose="02020603050405020304" pitchFamily="18" charset="0"/>
              </a:rPr>
              <a:t>. . . </a:t>
            </a:r>
            <a:r>
              <a:rPr lang="en-US" dirty="0">
                <a:solidFill>
                  <a:srgbClr val="000000"/>
                </a:solidFill>
                <a:effectLst/>
                <a:ea typeface="Times New Roman" panose="02020603050405020304" pitchFamily="18" charset="0"/>
                <a:cs typeface="Times New Roman" panose="02020603050405020304" pitchFamily="18" charset="0"/>
              </a:rPr>
              <a:t>greater vigilance’ in protecting against the danger that the process of identifying seizable electronic evidence could become a vehicle for the government to gain access to a larger pool of data that it has no probable cause to collect.”</a:t>
            </a:r>
            <a:endParaRPr lang="en-US" i="1" dirty="0"/>
          </a:p>
        </p:txBody>
      </p:sp>
    </p:spTree>
    <p:extLst>
      <p:ext uri="{BB962C8B-B14F-4D97-AF65-F5344CB8AC3E}">
        <p14:creationId xmlns:p14="http://schemas.microsoft.com/office/powerpoint/2010/main" val="2032036171"/>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1241</TotalTime>
  <Words>2421</Words>
  <Application>Microsoft Office PowerPoint</Application>
  <PresentationFormat>Widescreen</PresentationFormat>
  <Paragraphs>144</Paragraphs>
  <Slides>36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Garamond</vt:lpstr>
      <vt:lpstr>Roboto</vt:lpstr>
      <vt:lpstr>Times New Roman</vt:lpstr>
      <vt:lpstr>Verdana</vt:lpstr>
      <vt:lpstr>Wingdings</vt:lpstr>
      <vt:lpstr>Edge</vt:lpstr>
      <vt:lpstr>4th Am.: Passwords, Electronic Search and Overbroad Warrants; Information Retrieval</vt:lpstr>
      <vt:lpstr>The Grateful Dead On Warrants</vt:lpstr>
      <vt:lpstr>The Locked House</vt:lpstr>
      <vt:lpstr>Are Passwords Like Keys?</vt:lpstr>
      <vt:lpstr>Why Are Biometric Identifiers Different?</vt:lpstr>
      <vt:lpstr>United States v. Liburd, 291 F. Supp. 2d 383 (D.V.I. 2003)</vt:lpstr>
      <vt:lpstr>Not Overborad</vt:lpstr>
      <vt:lpstr>Particularity</vt:lpstr>
      <vt:lpstr>The Electronic Search Problem</vt:lpstr>
      <vt:lpstr>Facts of Apple iPhone </vt:lpstr>
      <vt:lpstr>The Court’s Main Concern</vt:lpstr>
      <vt:lpstr>The Court Demands More Detail</vt:lpstr>
      <vt:lpstr>File Cabinets Are Different</vt:lpstr>
      <vt:lpstr>No Protocols Required</vt:lpstr>
      <vt:lpstr>United States v. James R. Galpin,</vt:lpstr>
      <vt:lpstr>What The Forensic Specialist Examined</vt:lpstr>
      <vt:lpstr>Valid Under Apple iPhone?</vt:lpstr>
      <vt:lpstr>What The Search Revealed</vt:lpstr>
      <vt:lpstr>No Mention of That Requirement In Galpin</vt:lpstr>
      <vt:lpstr>The Court’s Picture of the Problem</vt:lpstr>
      <vt:lpstr>The Court’s Picture of the Problem</vt:lpstr>
      <vt:lpstr>The “Plain View” Worry</vt:lpstr>
      <vt:lpstr>“Heightened Sensitivity” Via Particularity</vt:lpstr>
      <vt:lpstr>The Three Factors in Galpin</vt:lpstr>
      <vt:lpstr>Do You Find This Acceptable?</vt:lpstr>
      <vt:lpstr>Admitting Evidence Anyway </vt:lpstr>
      <vt:lpstr>Which Court? </vt:lpstr>
      <vt:lpstr>Information Retrieval 101</vt:lpstr>
      <vt:lpstr>Goal </vt:lpstr>
      <vt:lpstr>This is classic information retrieval</vt:lpstr>
      <vt:lpstr>NOT the Google (or Bing) search problem</vt:lpstr>
      <vt:lpstr>Gmail accounts</vt:lpstr>
      <vt:lpstr>Information retrieval basics</vt:lpstr>
      <vt:lpstr>Information retrieval basics</vt:lpstr>
      <vt:lpstr>Search</vt:lpstr>
      <vt:lpstr>Precision not 100%; not close with high recall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265</cp:revision>
  <dcterms:created xsi:type="dcterms:W3CDTF">2008-02-21T14:28:24Z</dcterms:created>
  <dcterms:modified xsi:type="dcterms:W3CDTF">2025-02-21T23:29:26Z</dcterms:modified>
</cp:coreProperties>
</file>